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3" r:id="rId4"/>
    <p:sldId id="257" r:id="rId5"/>
    <p:sldId id="259" r:id="rId6"/>
    <p:sldId id="258" r:id="rId7"/>
    <p:sldId id="271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2" r:id="rId16"/>
    <p:sldId id="267" r:id="rId17"/>
    <p:sldId id="268" r:id="rId18"/>
    <p:sldId id="269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E997-C8EB-44EE-8465-CC307A1D701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8674-3411-40DA-BF69-5A5BDCDD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43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E997-C8EB-44EE-8465-CC307A1D701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8674-3411-40DA-BF69-5A5BDCDD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0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E997-C8EB-44EE-8465-CC307A1D701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8674-3411-40DA-BF69-5A5BDCDD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16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E997-C8EB-44EE-8465-CC307A1D701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8674-3411-40DA-BF69-5A5BDCDD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E997-C8EB-44EE-8465-CC307A1D701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8674-3411-40DA-BF69-5A5BDCDD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E997-C8EB-44EE-8465-CC307A1D701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8674-3411-40DA-BF69-5A5BDCDD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3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E997-C8EB-44EE-8465-CC307A1D701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8674-3411-40DA-BF69-5A5BDCDD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E997-C8EB-44EE-8465-CC307A1D701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8674-3411-40DA-BF69-5A5BDCDD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98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E997-C8EB-44EE-8465-CC307A1D701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8674-3411-40DA-BF69-5A5BDCDD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E997-C8EB-44EE-8465-CC307A1D701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8674-3411-40DA-BF69-5A5BDCDD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6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E997-C8EB-44EE-8465-CC307A1D701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8674-3411-40DA-BF69-5A5BDCDD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9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1E997-C8EB-44EE-8465-CC307A1D7017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C8674-3411-40DA-BF69-5A5BDCDD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9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George Kelly (1905-1967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Personal Construct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401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Suppose two people meet a new individual named Adam.</a:t>
            </a:r>
          </a:p>
          <a:p>
            <a:r>
              <a:rPr lang="en-US" dirty="0" smtClean="0">
                <a:effectLst/>
              </a:rPr>
              <a:t>  </a:t>
            </a:r>
            <a:r>
              <a:rPr lang="en-US" dirty="0"/>
              <a:t> </a:t>
            </a:r>
          </a:p>
          <a:p>
            <a:r>
              <a:rPr lang="en-US" b="1" dirty="0"/>
              <a:t>Person 1</a:t>
            </a:r>
          </a:p>
          <a:p>
            <a:r>
              <a:rPr lang="en-US" dirty="0"/>
              <a:t>: uses friendly-unfriendly, fun loving-stuffy, and </a:t>
            </a:r>
            <a:r>
              <a:rPr lang="en-US" dirty="0" smtClean="0"/>
              <a:t>outgoing-shy constructs </a:t>
            </a:r>
            <a:r>
              <a:rPr lang="en-US" dirty="0"/>
              <a:t>in forming his template for Adam’s behavior.</a:t>
            </a:r>
          </a:p>
          <a:p>
            <a:r>
              <a:rPr lang="en-US" b="1" dirty="0"/>
              <a:t>Person 2</a:t>
            </a:r>
          </a:p>
          <a:p>
            <a:r>
              <a:rPr lang="en-US" dirty="0"/>
              <a:t>: uses refined-gross, sensitive-insensitive, &amp; </a:t>
            </a:r>
            <a:r>
              <a:rPr lang="en-US" dirty="0" smtClean="0"/>
              <a:t>intelligent-stupid constructs.</a:t>
            </a:r>
          </a:p>
          <a:p>
            <a:r>
              <a:rPr lang="en-US" dirty="0" smtClean="0"/>
              <a:t>•</a:t>
            </a:r>
            <a:r>
              <a:rPr lang="en-US" dirty="0"/>
              <a:t>After both individuals interact with Adam they walk away with differentimpressions of Adam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/>
              <a:t>Person 1 believes that Adam is a friendly, fun-loving &amp; outgoing person,whereas Person 2 thinks that Adam is gross, insensitive, &amp; stupid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/>
              <a:t>The same situation is interpreted differently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Past </a:t>
            </a:r>
            <a:r>
              <a:rPr lang="en-US" dirty="0"/>
              <a:t>experience—guides our predictions</a:t>
            </a:r>
          </a:p>
        </p:txBody>
      </p:sp>
    </p:spTree>
    <p:extLst>
      <p:ext uri="{BB962C8B-B14F-4D97-AF65-F5344CB8AC3E}">
        <p14:creationId xmlns:p14="http://schemas.microsoft.com/office/powerpoint/2010/main" val="2250692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sz="2800" dirty="0"/>
              <a:t>The theory is set out in his major work as a series of </a:t>
            </a:r>
            <a:r>
              <a:rPr lang="en-US" sz="2800" dirty="0" smtClean="0"/>
              <a:t>formal postulates</a:t>
            </a:r>
            <a:r>
              <a:rPr lang="en-US" sz="2800" dirty="0"/>
              <a:t> and corollaries, </a:t>
            </a:r>
            <a:endParaRPr lang="en-US" sz="2800" dirty="0" smtClean="0"/>
          </a:p>
          <a:p>
            <a:r>
              <a:rPr lang="en-US" sz="2800" dirty="0" smtClean="0"/>
              <a:t>Its essence </a:t>
            </a:r>
            <a:r>
              <a:rPr lang="en-US" sz="2800" dirty="0"/>
              <a:t>is that personal identity is defined by the way we construe or “understand” our personal worlds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It </a:t>
            </a:r>
            <a:r>
              <a:rPr lang="en-US" sz="2800" dirty="0"/>
              <a:t>is therefore a phenomenological approach, rather than a </a:t>
            </a:r>
            <a:r>
              <a:rPr lang="en-US" sz="2800" dirty="0" smtClean="0"/>
              <a:t>positivist one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3508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800" dirty="0"/>
              <a:t>This basically means trying things out to </a:t>
            </a:r>
            <a:r>
              <a:rPr lang="en-US" sz="2800" dirty="0" smtClean="0"/>
              <a:t>see whether </a:t>
            </a:r>
            <a:r>
              <a:rPr lang="en-US" sz="2800" dirty="0"/>
              <a:t>they work: </a:t>
            </a:r>
            <a:endParaRPr lang="en-US" sz="2800" dirty="0" smtClean="0"/>
          </a:p>
          <a:p>
            <a:r>
              <a:rPr lang="en-US" sz="2800" dirty="0" smtClean="0"/>
              <a:t>our </a:t>
            </a:r>
            <a:r>
              <a:rPr lang="en-US" sz="2800" dirty="0"/>
              <a:t>“constructs” or ways of making sense of </a:t>
            </a:r>
            <a:r>
              <a:rPr lang="en-US" sz="2800" dirty="0" smtClean="0"/>
              <a:t>the world</a:t>
            </a:r>
            <a:r>
              <a:rPr lang="en-US" sz="2800" dirty="0"/>
              <a:t>, are not necessarily conscious and articulate, but may </a:t>
            </a:r>
            <a:r>
              <a:rPr lang="en-US" sz="2800" dirty="0" smtClean="0"/>
              <a:t>be inferred </a:t>
            </a:r>
            <a:r>
              <a:rPr lang="en-US" sz="2800" dirty="0"/>
              <a:t>from </a:t>
            </a:r>
            <a:r>
              <a:rPr lang="en-US" sz="2800" dirty="0" err="1"/>
              <a:t>behaviour</a:t>
            </a:r>
            <a:r>
              <a:rPr lang="en-US" sz="2800" dirty="0"/>
              <a:t>. </a:t>
            </a:r>
            <a:endParaRPr lang="en-US" sz="2800" dirty="0" smtClean="0"/>
          </a:p>
          <a:p>
            <a:r>
              <a:rPr lang="en-US" sz="2800" dirty="0" smtClean="0"/>
              <a:t>Kelly </a:t>
            </a:r>
            <a:r>
              <a:rPr lang="en-US" sz="2800" dirty="0"/>
              <a:t>does not refer to learning at all, </a:t>
            </a:r>
            <a:r>
              <a:rPr lang="en-US" sz="2800" dirty="0" smtClean="0"/>
              <a:t>but to </a:t>
            </a:r>
            <a:r>
              <a:rPr lang="en-US" sz="2800" dirty="0"/>
              <a:t>changes in constructs over </a:t>
            </a:r>
            <a:r>
              <a:rPr lang="en-US" sz="2800" dirty="0" smtClean="0"/>
              <a:t>time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6503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2800" dirty="0"/>
              <a:t>Its major tool is the “Repertory Grid”, which is an amazingly </a:t>
            </a:r>
            <a:r>
              <a:rPr lang="en-US" sz="2800" dirty="0" smtClean="0"/>
              <a:t>simple </a:t>
            </a:r>
            <a:r>
              <a:rPr lang="en-US" sz="2800" dirty="0"/>
              <a:t>idiographic device to explore how people experience </a:t>
            </a:r>
            <a:r>
              <a:rPr lang="en-US" sz="2800" dirty="0" smtClean="0"/>
              <a:t>their world</a:t>
            </a:r>
            <a:r>
              <a:rPr lang="en-US" sz="2800" dirty="0"/>
              <a:t>. </a:t>
            </a:r>
            <a:endParaRPr lang="en-US" sz="2800" dirty="0" smtClean="0"/>
          </a:p>
          <a:p>
            <a:r>
              <a:rPr lang="en-US" sz="2800" dirty="0" smtClean="0"/>
              <a:t>It </a:t>
            </a:r>
            <a:r>
              <a:rPr lang="en-US" sz="2800" dirty="0"/>
              <a:t>is a table in which, apart from the outer two columns, </a:t>
            </a:r>
            <a:r>
              <a:rPr lang="en-US" sz="2800" dirty="0" smtClean="0"/>
              <a:t>the other </a:t>
            </a:r>
            <a:r>
              <a:rPr lang="en-US" sz="2800" dirty="0"/>
              <a:t>columns are headed by the names of objects or people(traditionally up to 21 of them). </a:t>
            </a:r>
            <a:endParaRPr lang="en-US" sz="2800" dirty="0" smtClean="0"/>
          </a:p>
          <a:p>
            <a:r>
              <a:rPr lang="en-US" sz="2800" dirty="0" smtClean="0"/>
              <a:t>These </a:t>
            </a:r>
            <a:r>
              <a:rPr lang="en-US" sz="2800" dirty="0"/>
              <a:t>names are also written on cards</a:t>
            </a:r>
            <a:r>
              <a:rPr lang="en-US" sz="2800" dirty="0" smtClean="0"/>
              <a:t>, which </a:t>
            </a:r>
            <a:r>
              <a:rPr lang="en-US" sz="2800" dirty="0"/>
              <a:t>the tester shows to the subject in groups of three, always </a:t>
            </a:r>
            <a:r>
              <a:rPr lang="en-US" sz="2800" dirty="0" smtClean="0"/>
              <a:t>asking the </a:t>
            </a:r>
            <a:r>
              <a:rPr lang="en-US" sz="2800" dirty="0"/>
              <a:t>same question:</a:t>
            </a:r>
          </a:p>
          <a:p>
            <a:r>
              <a:rPr lang="en-US" sz="2800" dirty="0"/>
              <a:t>“How are two of these similar and the third one different?” </a:t>
            </a:r>
          </a:p>
        </p:txBody>
      </p:sp>
    </p:spTree>
    <p:extLst>
      <p:ext uri="{BB962C8B-B14F-4D97-AF65-F5344CB8AC3E}">
        <p14:creationId xmlns:p14="http://schemas.microsoft.com/office/powerpoint/2010/main" val="3427053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sz="2800" dirty="0"/>
              <a:t>Constructs do not have to be dictionary opposites: </a:t>
            </a:r>
            <a:endParaRPr lang="en-US" sz="2800" dirty="0" smtClean="0"/>
          </a:p>
          <a:p>
            <a:r>
              <a:rPr lang="en-US" sz="2800" dirty="0" smtClean="0"/>
              <a:t>for </a:t>
            </a:r>
            <a:r>
              <a:rPr lang="en-US" sz="2800" dirty="0"/>
              <a:t>a given </a:t>
            </a:r>
            <a:r>
              <a:rPr lang="en-US" sz="2800" dirty="0" smtClean="0"/>
              <a:t>subject “</a:t>
            </a:r>
            <a:r>
              <a:rPr lang="en-US" sz="2800" dirty="0"/>
              <a:t>Unselfish” might be a more meaningful opposite to “Mean”, </a:t>
            </a:r>
            <a:r>
              <a:rPr lang="en-US" sz="2800" dirty="0" smtClean="0"/>
              <a:t>than “</a:t>
            </a:r>
            <a:r>
              <a:rPr lang="en-US" sz="2800" dirty="0"/>
              <a:t>Generous”. </a:t>
            </a:r>
            <a:endParaRPr lang="en-US" sz="2800" dirty="0" smtClean="0"/>
          </a:p>
          <a:p>
            <a:r>
              <a:rPr lang="en-US" sz="2800" dirty="0" smtClean="0"/>
              <a:t>It </a:t>
            </a:r>
            <a:r>
              <a:rPr lang="en-US" sz="2800" dirty="0"/>
              <a:t>is connotations for an individual which count, rather </a:t>
            </a:r>
            <a:r>
              <a:rPr lang="en-US" sz="2800" dirty="0" smtClean="0"/>
              <a:t>than "</a:t>
            </a:r>
            <a:r>
              <a:rPr lang="en-US" sz="2800" dirty="0"/>
              <a:t>objective" dictionary denotations. </a:t>
            </a:r>
            <a:endParaRPr lang="en-US" sz="2800" dirty="0" smtClean="0"/>
          </a:p>
          <a:p>
            <a:r>
              <a:rPr lang="en-US" sz="2800" dirty="0" smtClean="0"/>
              <a:t>For </a:t>
            </a:r>
            <a:r>
              <a:rPr lang="en-US" sz="2800" dirty="0"/>
              <a:t>this reason you need to </a:t>
            </a:r>
            <a:r>
              <a:rPr lang="en-US" sz="2800" dirty="0" smtClean="0"/>
              <a:t>exercise great </a:t>
            </a:r>
            <a:r>
              <a:rPr lang="en-US" sz="2800" dirty="0"/>
              <a:t>caution in comparing the grids of different people</a:t>
            </a:r>
          </a:p>
        </p:txBody>
      </p:sp>
    </p:spTree>
    <p:extLst>
      <p:ext uri="{BB962C8B-B14F-4D97-AF65-F5344CB8AC3E}">
        <p14:creationId xmlns:p14="http://schemas.microsoft.com/office/powerpoint/2010/main" val="2705269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Corollaries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z="2800" b="1" dirty="0" smtClean="0">
                <a:latin typeface="+mj-lt"/>
                <a:cs typeface="Times New Roman" pitchFamily="5" charset="0"/>
              </a:rPr>
              <a:t>Corollaries - </a:t>
            </a:r>
            <a:r>
              <a:rPr lang="en-US" altLang="en-US" sz="2800" dirty="0" smtClean="0">
                <a:latin typeface="+mj-lt"/>
                <a:cs typeface="Times New Roman" pitchFamily="5" charset="0"/>
              </a:rPr>
              <a:t>propositions associated with the fundamental postulate   </a:t>
            </a:r>
          </a:p>
          <a:p>
            <a:pPr lvl="1"/>
            <a:r>
              <a:rPr lang="en-US" altLang="en-US" b="1" dirty="0" smtClean="0">
                <a:latin typeface="+mj-lt"/>
                <a:cs typeface="Times New Roman" pitchFamily="5" charset="0"/>
              </a:rPr>
              <a:t>construction</a:t>
            </a:r>
            <a:r>
              <a:rPr lang="en-US" altLang="en-US" dirty="0" smtClean="0">
                <a:latin typeface="+mj-lt"/>
                <a:cs typeface="Times New Roman" pitchFamily="5" charset="0"/>
              </a:rPr>
              <a:t> - a person anticipates events by assuming there is regularity between them.</a:t>
            </a:r>
          </a:p>
          <a:p>
            <a:pPr lvl="1"/>
            <a:r>
              <a:rPr lang="en-US" altLang="en-US" b="1" dirty="0" smtClean="0">
                <a:latin typeface="+mj-lt"/>
                <a:cs typeface="Times New Roman" pitchFamily="5" charset="0"/>
              </a:rPr>
              <a:t>individuality</a:t>
            </a:r>
            <a:r>
              <a:rPr lang="en-US" altLang="en-US" dirty="0" smtClean="0">
                <a:latin typeface="+mj-lt"/>
                <a:cs typeface="Times New Roman" pitchFamily="5" charset="0"/>
              </a:rPr>
              <a:t> - proposition that people differ in their constructions of reality.</a:t>
            </a:r>
          </a:p>
          <a:p>
            <a:pPr lvl="1"/>
            <a:r>
              <a:rPr lang="en-US" altLang="en-US" b="1" dirty="0" smtClean="0">
                <a:latin typeface="+mj-lt"/>
                <a:cs typeface="Times New Roman" pitchFamily="5" charset="0"/>
              </a:rPr>
              <a:t>organization</a:t>
            </a:r>
            <a:r>
              <a:rPr lang="en-US" altLang="en-US" dirty="0" smtClean="0">
                <a:latin typeface="+mj-lt"/>
                <a:cs typeface="Times New Roman" pitchFamily="5" charset="0"/>
              </a:rPr>
              <a:t> - proposition that the individual’s constructs are arranged in particular ways within his or her personal belief system.</a:t>
            </a:r>
          </a:p>
          <a:p>
            <a:pPr lvl="1"/>
            <a:r>
              <a:rPr lang="en-US" altLang="en-US" b="1" dirty="0" smtClean="0">
                <a:latin typeface="+mj-lt"/>
                <a:cs typeface="Times New Roman" pitchFamily="5" charset="0"/>
              </a:rPr>
              <a:t>dichotomy</a:t>
            </a:r>
            <a:r>
              <a:rPr lang="en-US" altLang="en-US" dirty="0" smtClean="0">
                <a:latin typeface="+mj-lt"/>
                <a:cs typeface="Times New Roman" pitchFamily="5" charset="0"/>
              </a:rPr>
              <a:t> - proposition that constructs are bipolar.</a:t>
            </a: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452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The </a:t>
            </a:r>
            <a:r>
              <a:rPr lang="en-US" b="1" dirty="0"/>
              <a:t>construction corollary</a:t>
            </a:r>
          </a:p>
          <a:p>
            <a:r>
              <a:rPr lang="en-US" dirty="0" smtClean="0"/>
              <a:t>"</a:t>
            </a:r>
            <a:r>
              <a:rPr lang="en-US" dirty="0"/>
              <a:t>A person anticipates events by construing </a:t>
            </a:r>
            <a:r>
              <a:rPr lang="en-US" dirty="0" smtClean="0"/>
              <a:t>their replications</a:t>
            </a:r>
            <a:r>
              <a:rPr lang="en-US" dirty="0"/>
              <a:t>" </a:t>
            </a:r>
            <a:endParaRPr lang="en-US" dirty="0" smtClean="0"/>
          </a:p>
          <a:p>
            <a:r>
              <a:rPr lang="en-US" b="1" dirty="0" smtClean="0"/>
              <a:t> </a:t>
            </a:r>
            <a:r>
              <a:rPr lang="en-US" b="1" dirty="0"/>
              <a:t>The individuality corollary</a:t>
            </a:r>
          </a:p>
          <a:p>
            <a:r>
              <a:rPr lang="en-US" dirty="0" smtClean="0"/>
              <a:t>"</a:t>
            </a:r>
            <a:r>
              <a:rPr lang="en-US" dirty="0"/>
              <a:t>Persons differ from each other in their construction </a:t>
            </a:r>
            <a:r>
              <a:rPr lang="en-US" dirty="0" smtClean="0"/>
              <a:t>of events</a:t>
            </a:r>
            <a:r>
              <a:rPr lang="en-US" dirty="0"/>
              <a:t>" </a:t>
            </a:r>
            <a:endParaRPr lang="en-US" dirty="0" smtClean="0"/>
          </a:p>
          <a:p>
            <a:r>
              <a:rPr lang="en-US" b="1" dirty="0" smtClean="0"/>
              <a:t>The organization </a:t>
            </a:r>
            <a:r>
              <a:rPr lang="en-US" b="1" dirty="0"/>
              <a:t>corollary</a:t>
            </a:r>
          </a:p>
          <a:p>
            <a:r>
              <a:rPr lang="en-US" dirty="0" smtClean="0"/>
              <a:t>"</a:t>
            </a:r>
            <a:r>
              <a:rPr lang="en-US" dirty="0"/>
              <a:t>Each person characteristically evolves for </a:t>
            </a:r>
            <a:r>
              <a:rPr lang="en-US" dirty="0" smtClean="0"/>
              <a:t>his convenience </a:t>
            </a:r>
            <a:r>
              <a:rPr lang="en-US" dirty="0"/>
              <a:t>in anticipating events, a construction </a:t>
            </a:r>
            <a:r>
              <a:rPr lang="en-US" dirty="0" smtClean="0"/>
              <a:t>system embracing </a:t>
            </a:r>
            <a:r>
              <a:rPr lang="en-US" dirty="0"/>
              <a:t>ordinal relationships between </a:t>
            </a:r>
            <a:r>
              <a:rPr lang="en-US" dirty="0" smtClean="0"/>
              <a:t>constructs)</a:t>
            </a:r>
          </a:p>
          <a:p>
            <a:r>
              <a:rPr lang="en-US" b="1" dirty="0" smtClean="0"/>
              <a:t>The </a:t>
            </a:r>
            <a:r>
              <a:rPr lang="en-US" b="1" dirty="0"/>
              <a:t>dichotomy corollary</a:t>
            </a:r>
          </a:p>
          <a:p>
            <a:r>
              <a:rPr lang="en-US" dirty="0" smtClean="0"/>
              <a:t>"</a:t>
            </a:r>
            <a:r>
              <a:rPr lang="en-US" dirty="0"/>
              <a:t>A person's construction system is composed of a </a:t>
            </a:r>
            <a:r>
              <a:rPr lang="en-US" dirty="0" smtClean="0"/>
              <a:t>finite number </a:t>
            </a:r>
            <a:r>
              <a:rPr lang="en-US" dirty="0"/>
              <a:t>of dichotomous constructs</a:t>
            </a:r>
            <a:r>
              <a:rPr lang="en-US" dirty="0" smtClean="0"/>
              <a:t>"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118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The </a:t>
            </a:r>
            <a:r>
              <a:rPr lang="en-US" b="1" dirty="0"/>
              <a:t>range corollary</a:t>
            </a:r>
          </a:p>
          <a:p>
            <a:r>
              <a:rPr lang="en-US" dirty="0" smtClean="0"/>
              <a:t> </a:t>
            </a:r>
            <a:r>
              <a:rPr lang="en-US" dirty="0"/>
              <a:t>"A construct is convenient for the anticipation of a finite </a:t>
            </a:r>
            <a:r>
              <a:rPr lang="en-US" dirty="0" smtClean="0"/>
              <a:t>range of </a:t>
            </a:r>
            <a:r>
              <a:rPr lang="en-US" dirty="0"/>
              <a:t>events </a:t>
            </a:r>
            <a:r>
              <a:rPr lang="en-US" dirty="0" smtClean="0"/>
              <a:t>only“</a:t>
            </a:r>
          </a:p>
          <a:p>
            <a:r>
              <a:rPr lang="en-US" dirty="0" smtClean="0"/>
              <a:t> </a:t>
            </a:r>
            <a:r>
              <a:rPr lang="en-US" b="1" dirty="0"/>
              <a:t>The experience </a:t>
            </a:r>
            <a:r>
              <a:rPr lang="en-US" b="1" dirty="0" smtClean="0"/>
              <a:t>corollary</a:t>
            </a:r>
          </a:p>
          <a:p>
            <a:r>
              <a:rPr lang="en-US" dirty="0" smtClean="0"/>
              <a:t>"</a:t>
            </a:r>
            <a:r>
              <a:rPr lang="en-US" dirty="0"/>
              <a:t>A person's construction system varies as he </a:t>
            </a:r>
            <a:r>
              <a:rPr lang="en-US" dirty="0" smtClean="0"/>
              <a:t>successively construes </a:t>
            </a:r>
            <a:r>
              <a:rPr lang="en-US" dirty="0"/>
              <a:t>the replication of </a:t>
            </a:r>
            <a:r>
              <a:rPr lang="en-US" dirty="0" smtClean="0"/>
              <a:t>events“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The </a:t>
            </a:r>
            <a:r>
              <a:rPr lang="en-US" b="1" dirty="0"/>
              <a:t>modulation corollary</a:t>
            </a:r>
          </a:p>
          <a:p>
            <a:r>
              <a:rPr lang="en-US" dirty="0" smtClean="0"/>
              <a:t>"</a:t>
            </a:r>
            <a:r>
              <a:rPr lang="en-US" dirty="0"/>
              <a:t>The variation in a person's construction system is limited </a:t>
            </a:r>
            <a:r>
              <a:rPr lang="en-US" dirty="0" smtClean="0"/>
              <a:t>by the </a:t>
            </a:r>
            <a:r>
              <a:rPr lang="en-US" dirty="0"/>
              <a:t>permeability of the constructs within whose ranges </a:t>
            </a:r>
            <a:r>
              <a:rPr lang="en-US" dirty="0" smtClean="0"/>
              <a:t>of convenience </a:t>
            </a:r>
            <a:r>
              <a:rPr lang="en-US" dirty="0"/>
              <a:t>the variants lie</a:t>
            </a:r>
            <a:r>
              <a:rPr lang="en-US" dirty="0" smtClean="0"/>
              <a:t>"</a:t>
            </a:r>
            <a:endParaRPr lang="en-US" dirty="0"/>
          </a:p>
          <a:p>
            <a:r>
              <a:rPr lang="en-US" b="1" dirty="0" smtClean="0"/>
              <a:t>The </a:t>
            </a:r>
            <a:r>
              <a:rPr lang="en-US" b="1" dirty="0"/>
              <a:t>fragmentation corollary</a:t>
            </a:r>
          </a:p>
          <a:p>
            <a:r>
              <a:rPr lang="en-US" dirty="0" smtClean="0"/>
              <a:t>"</a:t>
            </a:r>
            <a:r>
              <a:rPr lang="en-US" dirty="0"/>
              <a:t>A person may successively employ a variety of </a:t>
            </a:r>
            <a:r>
              <a:rPr lang="en-US" dirty="0" smtClean="0"/>
              <a:t>construction subsystems </a:t>
            </a:r>
            <a:r>
              <a:rPr lang="en-US" dirty="0"/>
              <a:t>which are inferentially incompatible with each </a:t>
            </a:r>
            <a:r>
              <a:rPr lang="en-US" dirty="0" smtClean="0"/>
              <a:t>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625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Cogntive</a:t>
            </a:r>
            <a:r>
              <a:rPr lang="en-US" dirty="0" smtClean="0"/>
              <a:t>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z="2800" b="1" dirty="0" smtClean="0">
                <a:latin typeface="+mj-lt"/>
                <a:cs typeface="Times New Roman" pitchFamily="5" charset="0"/>
              </a:rPr>
              <a:t>Role Construct Repertory Test (Rep Test)</a:t>
            </a:r>
            <a:r>
              <a:rPr lang="en-US" altLang="en-US" sz="2800" dirty="0" smtClean="0">
                <a:latin typeface="+mj-lt"/>
                <a:cs typeface="Times New Roman" pitchFamily="5" charset="0"/>
              </a:rPr>
              <a:t> - test designed to Measure the personal construct systems of individuals.</a:t>
            </a:r>
            <a:r>
              <a:rPr lang="en-US" altLang="en-US" sz="2800" dirty="0" smtClean="0">
                <a:latin typeface="+mj-lt"/>
              </a:rPr>
              <a:t> </a:t>
            </a:r>
          </a:p>
          <a:p>
            <a:r>
              <a:rPr lang="en-US" altLang="en-US" sz="2800" dirty="0" smtClean="0">
                <a:latin typeface="Arial" charset="0"/>
                <a:cs typeface="Times New Roman" pitchFamily="5" charset="0"/>
              </a:rPr>
              <a:t>Clients Use Invalid Constructs; therapists must assist clients' growth by employing the technique of controlled elaboration - technique in which clients are encouraged to clarify and think through their problems in consultation with the therapist; </a:t>
            </a:r>
          </a:p>
          <a:p>
            <a:r>
              <a:rPr lang="en-US" altLang="en-US" sz="2800" dirty="0" smtClean="0">
                <a:latin typeface="Arial" charset="0"/>
                <a:cs typeface="Times New Roman" pitchFamily="5" charset="0"/>
              </a:rPr>
              <a:t>this process enables them to revise or discard old constructs and to formulate new and more effective ones.</a:t>
            </a:r>
          </a:p>
          <a:p>
            <a:endParaRPr lang="en-US" altLang="en-US" sz="2800" dirty="0" smtClean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264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b="1" dirty="0" smtClean="0">
                <a:latin typeface="+mj-lt"/>
                <a:cs typeface="Times New Roman" pitchFamily="5" charset="0"/>
              </a:rPr>
              <a:t>Fixed-Role Therapy</a:t>
            </a:r>
            <a:r>
              <a:rPr lang="en-US" altLang="en-US" sz="2800" dirty="0" smtClean="0">
                <a:latin typeface="+mj-lt"/>
                <a:cs typeface="Times New Roman" pitchFamily="5" charset="0"/>
              </a:rPr>
              <a:t> - procedure designed to produce personality changes in clients by constructing roles for them that help them overcome their weaknesses and enable them to </a:t>
            </a:r>
            <a:r>
              <a:rPr lang="en-US" altLang="en-US" sz="2800" dirty="0" err="1" smtClean="0">
                <a:latin typeface="+mj-lt"/>
                <a:cs typeface="Times New Roman" pitchFamily="5" charset="0"/>
              </a:rPr>
              <a:t>reconstrue</a:t>
            </a:r>
            <a:r>
              <a:rPr lang="en-US" altLang="en-US" sz="2800" dirty="0" smtClean="0">
                <a:latin typeface="+mj-lt"/>
                <a:cs typeface="Times New Roman" pitchFamily="5" charset="0"/>
              </a:rPr>
              <a:t> themselves and their life situations.</a:t>
            </a:r>
            <a:endParaRPr lang="en-US" altLang="en-US" sz="2800" dirty="0" smtClean="0">
              <a:latin typeface="+mj-lt"/>
              <a:cs typeface="Times New Roman" pitchFamily="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978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Personal Construct Theory or Constructivism:</a:t>
            </a:r>
          </a:p>
          <a:p>
            <a:r>
              <a:rPr lang="en-US" sz="2800" dirty="0"/>
              <a:t>People </a:t>
            </a:r>
            <a:r>
              <a:rPr lang="en-US" sz="2800" dirty="0" smtClean="0"/>
              <a:t>construe or </a:t>
            </a:r>
            <a:r>
              <a:rPr lang="en-US" sz="2800" dirty="0"/>
              <a:t>understand the world and construct own versions </a:t>
            </a:r>
            <a:r>
              <a:rPr lang="en-US" sz="2800" dirty="0" smtClean="0"/>
              <a:t>of reality-personal </a:t>
            </a:r>
            <a:r>
              <a:rPr lang="en-US" sz="2800" dirty="0"/>
              <a:t>system of explaining human </a:t>
            </a:r>
            <a:r>
              <a:rPr lang="en-US" sz="2800" dirty="0" smtClean="0"/>
              <a:t>behaviors.</a:t>
            </a:r>
          </a:p>
          <a:p>
            <a:r>
              <a:rPr lang="en-US" sz="2800" dirty="0" smtClean="0"/>
              <a:t>Each </a:t>
            </a:r>
            <a:r>
              <a:rPr lang="en-US" sz="2800" dirty="0"/>
              <a:t>of us tries to understand the world and we do so in </a:t>
            </a:r>
            <a:r>
              <a:rPr lang="en-US" sz="2800" dirty="0" smtClean="0"/>
              <a:t>ways that </a:t>
            </a:r>
            <a:r>
              <a:rPr lang="en-US" sz="2800" dirty="0"/>
              <a:t>are </a:t>
            </a:r>
            <a:r>
              <a:rPr lang="en-US" sz="2800" dirty="0" smtClean="0"/>
              <a:t>different</a:t>
            </a:r>
          </a:p>
          <a:p>
            <a:r>
              <a:rPr lang="en-US" sz="2800" dirty="0" smtClean="0"/>
              <a:t>A </a:t>
            </a:r>
            <a:r>
              <a:rPr lang="en-US" sz="2800" dirty="0"/>
              <a:t>person’s processes are psychologically channeled by ways </a:t>
            </a:r>
            <a:r>
              <a:rPr lang="en-US" sz="2800" dirty="0" smtClean="0"/>
              <a:t>in which he/she </a:t>
            </a:r>
            <a:r>
              <a:rPr lang="en-US" sz="2800" dirty="0"/>
              <a:t>anticipates events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358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800" dirty="0" smtClean="0">
                <a:latin typeface="+mj-lt"/>
                <a:cs typeface="Times New Roman" pitchFamily="5" charset="0"/>
              </a:rPr>
              <a:t>Fixed-Role Therapy (cont.)</a:t>
            </a:r>
          </a:p>
          <a:p>
            <a:pPr lvl="1"/>
            <a:r>
              <a:rPr lang="en-US" altLang="en-US" b="1" dirty="0" smtClean="0">
                <a:latin typeface="+mj-lt"/>
                <a:cs typeface="Times New Roman" pitchFamily="5" charset="0"/>
              </a:rPr>
              <a:t>self-characterization sketch</a:t>
            </a:r>
            <a:r>
              <a:rPr lang="en-US" altLang="en-US" dirty="0" smtClean="0">
                <a:latin typeface="+mj-lt"/>
                <a:cs typeface="Times New Roman" pitchFamily="5" charset="0"/>
              </a:rPr>
              <a:t> - initial step in fixed-role therapy, in which clients are asked to write a brief character outline of themselves as it might be written by an intimate and sympathetic friend.</a:t>
            </a:r>
          </a:p>
          <a:p>
            <a:pPr lvl="1"/>
            <a:r>
              <a:rPr lang="en-US" altLang="en-US" b="1" dirty="0" smtClean="0">
                <a:latin typeface="+mj-lt"/>
                <a:cs typeface="Times New Roman" pitchFamily="5" charset="0"/>
              </a:rPr>
              <a:t>enactment sketch</a:t>
            </a:r>
            <a:r>
              <a:rPr lang="en-US" altLang="en-US" dirty="0" smtClean="0">
                <a:latin typeface="+mj-lt"/>
                <a:cs typeface="Times New Roman" pitchFamily="5" charset="0"/>
              </a:rPr>
              <a:t> - client is asked to play a role designed to contrast sharply with the client’s current self-perception, as revealed in the self-characterization sketch, and thus to produce major changes in the client</a:t>
            </a:r>
            <a:r>
              <a:rPr lang="en-US" altLang="en-US" dirty="0" smtClean="0">
                <a:latin typeface="+mj-lt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9796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altLang="en-US" sz="2800" dirty="0" smtClean="0">
                <a:latin typeface="+mj-lt"/>
                <a:cs typeface="Times New Roman" pitchFamily="5" charset="0"/>
              </a:rPr>
              <a:t>Comprehensiveness - limited in scope.</a:t>
            </a:r>
          </a:p>
          <a:p>
            <a:r>
              <a:rPr lang="en-US" altLang="en-US" sz="2800" dirty="0" smtClean="0">
                <a:latin typeface="+mj-lt"/>
                <a:cs typeface="Times New Roman" pitchFamily="5" charset="0"/>
              </a:rPr>
              <a:t>Precision and Testability - precise and testable.</a:t>
            </a:r>
          </a:p>
          <a:p>
            <a:r>
              <a:rPr lang="en-US" altLang="en-US" sz="2800" dirty="0" smtClean="0">
                <a:latin typeface="+mj-lt"/>
                <a:cs typeface="Times New Roman" pitchFamily="5" charset="0"/>
              </a:rPr>
              <a:t>Parsimony - fails to meet the parsimony criterion; too simplistic.</a:t>
            </a:r>
          </a:p>
          <a:p>
            <a:r>
              <a:rPr lang="en-US" altLang="en-US" sz="2800" dirty="0" smtClean="0">
                <a:latin typeface="+mj-lt"/>
                <a:cs typeface="Times New Roman" pitchFamily="5" charset="0"/>
              </a:rPr>
              <a:t>Empirical Validity - empirical support is strong for some aspects of the theory.</a:t>
            </a:r>
          </a:p>
          <a:p>
            <a:r>
              <a:rPr lang="en-US" altLang="en-US" sz="2800" dirty="0" smtClean="0">
                <a:latin typeface="+mj-lt"/>
                <a:cs typeface="Times New Roman" pitchFamily="5" charset="0"/>
              </a:rPr>
              <a:t>Heuristic Value - theory is proving to be stimulating to researchers in Great Britain.</a:t>
            </a:r>
          </a:p>
          <a:p>
            <a:r>
              <a:rPr lang="en-US" altLang="en-US" sz="2800" dirty="0" smtClean="0">
                <a:latin typeface="+mj-lt"/>
                <a:cs typeface="Times New Roman" pitchFamily="5" charset="0"/>
              </a:rPr>
              <a:t>Applied Value - considerable influence on business managers and occupational counselors. Applied value of the theory is steadily increasing.</a:t>
            </a:r>
            <a:r>
              <a:rPr lang="en-US" altLang="en-US" sz="2800" dirty="0" smtClean="0">
                <a:latin typeface="+mj-lt"/>
              </a:rPr>
              <a:t> </a:t>
            </a:r>
          </a:p>
          <a:p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3212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Personality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+mj-lt"/>
                <a:cs typeface="Times New Roman" pitchFamily="5" charset="0"/>
              </a:rPr>
              <a:t>Development revolves about the person's attempts to maximize understanding of the world through the continuing definition and elaboration of his or her construct system</a:t>
            </a:r>
            <a:r>
              <a:rPr lang="en-US" altLang="en-US" dirty="0" smtClean="0">
                <a:latin typeface="Arial" charset="0"/>
                <a:cs typeface="Times New Roman" pitchFamily="5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239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+mj-lt"/>
              </a:rPr>
              <a:t>Personal construct</a:t>
            </a:r>
            <a:r>
              <a:rPr lang="en-US" sz="2800" dirty="0" smtClean="0">
                <a:latin typeface="+mj-lt"/>
              </a:rPr>
              <a:t>:•</a:t>
            </a: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The </a:t>
            </a:r>
            <a:r>
              <a:rPr lang="en-US" sz="2800" dirty="0">
                <a:latin typeface="+mj-lt"/>
              </a:rPr>
              <a:t>pattern of </a:t>
            </a:r>
            <a:r>
              <a:rPr lang="en-US" sz="2800" dirty="0" smtClean="0">
                <a:latin typeface="+mj-lt"/>
              </a:rPr>
              <a:t>an individual’s </a:t>
            </a:r>
            <a:r>
              <a:rPr lang="en-US" sz="2800" dirty="0">
                <a:latin typeface="+mj-lt"/>
              </a:rPr>
              <a:t>construction are called </a:t>
            </a:r>
            <a:r>
              <a:rPr lang="en-US" sz="2800" dirty="0" smtClean="0">
                <a:latin typeface="+mj-lt"/>
              </a:rPr>
              <a:t>constructs </a:t>
            </a: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Each person </a:t>
            </a:r>
            <a:r>
              <a:rPr lang="en-US" sz="2800" dirty="0">
                <a:latin typeface="+mj-lt"/>
              </a:rPr>
              <a:t>sets up </a:t>
            </a:r>
            <a:r>
              <a:rPr lang="en-US" sz="2800" dirty="0" smtClean="0">
                <a:latin typeface="+mj-lt"/>
              </a:rPr>
              <a:t>his/hers </a:t>
            </a:r>
            <a:r>
              <a:rPr lang="en-US" sz="2800" dirty="0">
                <a:latin typeface="+mj-lt"/>
              </a:rPr>
              <a:t>own network of pathways leading into the </a:t>
            </a:r>
            <a:r>
              <a:rPr lang="en-US" sz="2800" dirty="0" smtClean="0">
                <a:latin typeface="+mj-lt"/>
              </a:rPr>
              <a:t>future.</a:t>
            </a:r>
          </a:p>
          <a:p>
            <a:pPr marL="0" indent="0">
              <a:buNone/>
            </a:pPr>
            <a:r>
              <a:rPr lang="en-US" altLang="en-US" sz="2800" b="1" dirty="0" smtClean="0">
                <a:latin typeface="+mj-lt"/>
                <a:cs typeface="Times New Roman" pitchFamily="5" charset="0"/>
              </a:rPr>
              <a:t>Constructive </a:t>
            </a:r>
            <a:r>
              <a:rPr lang="en-US" altLang="en-US" sz="2800" b="1" dirty="0" err="1" smtClean="0">
                <a:latin typeface="+mj-lt"/>
                <a:cs typeface="Times New Roman" pitchFamily="5" charset="0"/>
              </a:rPr>
              <a:t>Alternativism</a:t>
            </a:r>
            <a:r>
              <a:rPr lang="en-US" altLang="en-US" sz="2800" dirty="0" smtClean="0">
                <a:latin typeface="+mj-lt"/>
                <a:cs typeface="Times New Roman" pitchFamily="5" charset="0"/>
              </a:rPr>
              <a:t> - basic assumption that human beings are capable of changing their interpretations of events</a:t>
            </a:r>
            <a:endParaRPr lang="en-US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0947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800" dirty="0"/>
              <a:t>A construct is defined not as an event, but how we construe the event</a:t>
            </a:r>
            <a:r>
              <a:rPr lang="en-US" sz="2800" dirty="0" smtClean="0"/>
              <a:t>. Thus </a:t>
            </a:r>
            <a:r>
              <a:rPr lang="en-US" sz="2800" dirty="0"/>
              <a:t>a construct is the meaning we give to our surrounding reality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•</a:t>
            </a:r>
            <a:r>
              <a:rPr lang="en-US" sz="2800" dirty="0"/>
              <a:t>We create an image of reality and then we respond to this image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•</a:t>
            </a:r>
            <a:r>
              <a:rPr lang="en-US" sz="2800" dirty="0"/>
              <a:t>Personal constructs are then tested against reality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• </a:t>
            </a:r>
            <a:r>
              <a:rPr lang="en-US" sz="2800" dirty="0"/>
              <a:t>Personal constructs are cognitive structures we use to interpret &amp;predict events</a:t>
            </a:r>
          </a:p>
        </p:txBody>
      </p:sp>
    </p:spTree>
    <p:extLst>
      <p:ext uri="{BB962C8B-B14F-4D97-AF65-F5344CB8AC3E}">
        <p14:creationId xmlns:p14="http://schemas.microsoft.com/office/powerpoint/2010/main" val="458214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Metaphor of Man-as-scientist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•</a:t>
            </a:r>
            <a:r>
              <a:rPr lang="en-US" sz="2800" dirty="0"/>
              <a:t>Anticipation –we are always trying to anticipate /foresee what </a:t>
            </a:r>
            <a:r>
              <a:rPr lang="en-US" sz="2800" dirty="0" smtClean="0"/>
              <a:t>will happen</a:t>
            </a:r>
          </a:p>
          <a:p>
            <a:r>
              <a:rPr lang="en-US" sz="2800" dirty="0" smtClean="0"/>
              <a:t>The construct</a:t>
            </a:r>
            <a:r>
              <a:rPr lang="en-US" sz="2800" dirty="0"/>
              <a:t>, when tested, anticipates the right outcome </a:t>
            </a:r>
            <a:r>
              <a:rPr lang="en-US" sz="2800" dirty="0" smtClean="0"/>
              <a:t>the hypothesis </a:t>
            </a:r>
          </a:p>
          <a:p>
            <a:r>
              <a:rPr lang="en-US" sz="2800" dirty="0" smtClean="0"/>
              <a:t>personal </a:t>
            </a:r>
            <a:r>
              <a:rPr lang="en-US" sz="2800" dirty="0"/>
              <a:t>theory or construct </a:t>
            </a:r>
            <a:r>
              <a:rPr lang="en-US" sz="2800" dirty="0" smtClean="0"/>
              <a:t>system tells us about surrounding phenomena.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9043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>
                <a:latin typeface="Arial" charset="0"/>
                <a:cs typeface="Times New Roman" pitchFamily="5" charset="0"/>
              </a:rPr>
              <a:t>Kinds of Constructs</a:t>
            </a:r>
            <a:br>
              <a:rPr lang="en-US" altLang="en-US" dirty="0" smtClean="0">
                <a:latin typeface="Arial" charset="0"/>
                <a:cs typeface="Times New Roman" pitchFamily="5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pPr lvl="1">
              <a:lnSpc>
                <a:spcPct val="90000"/>
              </a:lnSpc>
            </a:pPr>
            <a:r>
              <a:rPr lang="en-US" altLang="en-US" sz="3000" b="1" dirty="0" smtClean="0">
                <a:latin typeface="+mj-lt"/>
                <a:cs typeface="Times New Roman" pitchFamily="5" charset="0"/>
              </a:rPr>
              <a:t>superordinate</a:t>
            </a:r>
            <a:r>
              <a:rPr lang="en-US" altLang="en-US" sz="3000" dirty="0" smtClean="0">
                <a:latin typeface="+mj-lt"/>
                <a:cs typeface="Times New Roman" pitchFamily="5" charset="0"/>
              </a:rPr>
              <a:t> - construct that controls many other constructs.</a:t>
            </a:r>
          </a:p>
          <a:p>
            <a:pPr lvl="1">
              <a:lnSpc>
                <a:spcPct val="90000"/>
              </a:lnSpc>
            </a:pPr>
            <a:r>
              <a:rPr lang="en-US" altLang="en-US" sz="3000" b="1" dirty="0" smtClean="0">
                <a:latin typeface="+mj-lt"/>
                <a:cs typeface="Times New Roman" pitchFamily="5" charset="0"/>
              </a:rPr>
              <a:t>subordinate</a:t>
            </a:r>
            <a:r>
              <a:rPr lang="en-US" altLang="en-US" sz="3000" dirty="0" smtClean="0">
                <a:latin typeface="+mj-lt"/>
                <a:cs typeface="Times New Roman" pitchFamily="5" charset="0"/>
              </a:rPr>
              <a:t> - construct that is controlled by other constructs. </a:t>
            </a:r>
          </a:p>
          <a:p>
            <a:pPr lvl="1">
              <a:lnSpc>
                <a:spcPct val="90000"/>
              </a:lnSpc>
            </a:pPr>
            <a:r>
              <a:rPr lang="en-US" altLang="en-US" sz="3000" b="1" dirty="0" smtClean="0">
                <a:latin typeface="+mj-lt"/>
                <a:cs typeface="Times New Roman" pitchFamily="5" charset="0"/>
              </a:rPr>
              <a:t>core</a:t>
            </a:r>
            <a:r>
              <a:rPr lang="en-US" altLang="en-US" sz="3000" dirty="0" smtClean="0">
                <a:latin typeface="+mj-lt"/>
                <a:cs typeface="Times New Roman" pitchFamily="5" charset="0"/>
              </a:rPr>
              <a:t> - fundamental belief that is part of the individual’s personal identity</a:t>
            </a:r>
          </a:p>
          <a:p>
            <a:pPr lvl="1">
              <a:lnSpc>
                <a:spcPct val="90000"/>
              </a:lnSpc>
            </a:pPr>
            <a:r>
              <a:rPr lang="en-US" altLang="en-US" sz="3000" dirty="0" smtClean="0">
                <a:latin typeface="+mj-lt"/>
                <a:cs typeface="Times New Roman" pitchFamily="5" charset="0"/>
              </a:rPr>
              <a:t>p</a:t>
            </a:r>
            <a:r>
              <a:rPr lang="en-US" altLang="en-US" sz="3000" b="1" dirty="0" smtClean="0">
                <a:latin typeface="+mj-lt"/>
                <a:cs typeface="Times New Roman" pitchFamily="5" charset="0"/>
              </a:rPr>
              <a:t>eripheral</a:t>
            </a:r>
            <a:r>
              <a:rPr lang="en-US" altLang="en-US" sz="3000" dirty="0" smtClean="0">
                <a:latin typeface="+mj-lt"/>
                <a:cs typeface="Times New Roman" pitchFamily="5" charset="0"/>
              </a:rPr>
              <a:t> - belief that is relatively unimportant to the person and that can be changed rather easily. </a:t>
            </a:r>
          </a:p>
          <a:p>
            <a:pPr lvl="1">
              <a:lnSpc>
                <a:spcPct val="90000"/>
              </a:lnSpc>
            </a:pPr>
            <a:r>
              <a:rPr lang="en-US" altLang="en-US" sz="3000" b="1" dirty="0" smtClean="0">
                <a:latin typeface="+mj-lt"/>
                <a:cs typeface="Times New Roman" pitchFamily="5" charset="0"/>
              </a:rPr>
              <a:t>preemptive - </a:t>
            </a:r>
            <a:r>
              <a:rPr lang="en-US" altLang="en-US" sz="3000" dirty="0" smtClean="0">
                <a:latin typeface="+mj-lt"/>
                <a:cs typeface="Times New Roman" pitchFamily="5" charset="0"/>
              </a:rPr>
              <a:t>construct that includes only its own elements and  maintains that these elements cannot apply to other constructs.</a:t>
            </a:r>
          </a:p>
          <a:p>
            <a:pPr lvl="1">
              <a:lnSpc>
                <a:spcPct val="90000"/>
              </a:lnSpc>
            </a:pPr>
            <a:r>
              <a:rPr lang="en-US" altLang="en-US" sz="3000" b="1" dirty="0" err="1" smtClean="0">
                <a:latin typeface="+mj-lt"/>
                <a:cs typeface="Times New Roman" pitchFamily="5" charset="0"/>
              </a:rPr>
              <a:t>constellatory</a:t>
            </a:r>
            <a:r>
              <a:rPr lang="en-US" altLang="en-US" sz="3000" dirty="0" smtClean="0">
                <a:latin typeface="+mj-lt"/>
                <a:cs typeface="Times New Roman" pitchFamily="5" charset="0"/>
              </a:rPr>
              <a:t> - construct that allows its elements to belong to other constructs concurrently; however, once identified in a particular way, these elements are fixed.</a:t>
            </a:r>
          </a:p>
          <a:p>
            <a:pPr lvl="1">
              <a:lnSpc>
                <a:spcPct val="90000"/>
              </a:lnSpc>
            </a:pPr>
            <a:r>
              <a:rPr lang="en-US" altLang="en-US" sz="3000" b="1" dirty="0" smtClean="0">
                <a:latin typeface="+mj-lt"/>
                <a:cs typeface="Times New Roman" pitchFamily="5" charset="0"/>
              </a:rPr>
              <a:t>propositional</a:t>
            </a:r>
            <a:r>
              <a:rPr lang="en-US" altLang="en-US" sz="3000" dirty="0" smtClean="0">
                <a:latin typeface="+mj-lt"/>
                <a:cs typeface="Times New Roman" pitchFamily="5" charset="0"/>
              </a:rPr>
              <a:t> - construct that leaves all of its elements open to modification.</a:t>
            </a:r>
            <a:endParaRPr lang="en-US" altLang="en-US" sz="3000" dirty="0" smtClean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619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800" dirty="0"/>
              <a:t>No 2 people use identical personal constructs, &amp; no 2 people </a:t>
            </a:r>
            <a:r>
              <a:rPr lang="en-US" sz="2800" dirty="0" smtClean="0"/>
              <a:t>organize their </a:t>
            </a:r>
            <a:r>
              <a:rPr lang="en-US" sz="2800" dirty="0"/>
              <a:t>constructs in an identical manner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dirty="0" smtClean="0"/>
              <a:t>•</a:t>
            </a:r>
            <a:r>
              <a:rPr lang="en-US" sz="2800" dirty="0"/>
              <a:t>According to Kelly, personal constructs are bipolar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dirty="0" smtClean="0"/>
              <a:t>• We classify </a:t>
            </a:r>
            <a:r>
              <a:rPr lang="en-US" sz="2800" dirty="0"/>
              <a:t>relevant objects in an either/or fashion with </a:t>
            </a:r>
            <a:r>
              <a:rPr lang="en-US" sz="2800" dirty="0" smtClean="0"/>
              <a:t>each construct.</a:t>
            </a:r>
          </a:p>
          <a:p>
            <a:pPr marL="0" indent="0">
              <a:buNone/>
            </a:pPr>
            <a:r>
              <a:rPr lang="en-US" sz="2800" dirty="0" smtClean="0"/>
              <a:t>•</a:t>
            </a:r>
            <a:r>
              <a:rPr lang="en-US" sz="2800" dirty="0"/>
              <a:t>E.g., friendly-unfriendly, tall-short, intelligent-stupid, </a:t>
            </a:r>
            <a:r>
              <a:rPr lang="en-US" sz="2800" dirty="0" smtClean="0"/>
              <a:t>masculine- feminine, etc</a:t>
            </a:r>
            <a:r>
              <a:rPr lang="en-US" sz="2800" dirty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25188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/>
              <a:t>Kelly argued that differences in our behavior largely result from </a:t>
            </a:r>
            <a:r>
              <a:rPr lang="en-US" dirty="0" smtClean="0"/>
              <a:t>differences in </a:t>
            </a:r>
            <a:r>
              <a:rPr lang="en-US" dirty="0"/>
              <a:t>the way people “construe the world.”</a:t>
            </a:r>
          </a:p>
        </p:txBody>
      </p:sp>
    </p:spTree>
    <p:extLst>
      <p:ext uri="{BB962C8B-B14F-4D97-AF65-F5344CB8AC3E}">
        <p14:creationId xmlns:p14="http://schemas.microsoft.com/office/powerpoint/2010/main" val="2772979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1151</Words>
  <Application>Microsoft Office PowerPoint</Application>
  <PresentationFormat>On-screen Show (4:3)</PresentationFormat>
  <Paragraphs>94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George Kelly (1905-1967)</vt:lpstr>
      <vt:lpstr>Theory</vt:lpstr>
      <vt:lpstr>Personality development</vt:lpstr>
      <vt:lpstr>PowerPoint Presentation</vt:lpstr>
      <vt:lpstr>PowerPoint Presentation</vt:lpstr>
      <vt:lpstr>Metaphor of Man-as-scientist</vt:lpstr>
      <vt:lpstr>Kinds of Constructs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Corollaries</vt:lpstr>
      <vt:lpstr>PowerPoint Presentation</vt:lpstr>
      <vt:lpstr>PowerPoint Presentation</vt:lpstr>
      <vt:lpstr>Cogntive Therapy</vt:lpstr>
      <vt:lpstr>PowerPoint Presentation</vt:lpstr>
      <vt:lpstr>PowerPoint Presentation</vt:lpstr>
      <vt:lpstr>PowerPoint Presentation</vt:lpstr>
    </vt:vector>
  </TitlesOfParts>
  <Company>Barton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George Kelly (1905-1967)</dc:title>
  <dc:creator>Fernandes, Edward</dc:creator>
  <cp:lastModifiedBy>Fernandes, Edward</cp:lastModifiedBy>
  <cp:revision>6</cp:revision>
  <dcterms:created xsi:type="dcterms:W3CDTF">2013-11-05T12:59:55Z</dcterms:created>
  <dcterms:modified xsi:type="dcterms:W3CDTF">2013-11-05T13:41:21Z</dcterms:modified>
</cp:coreProperties>
</file>