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58" r:id="rId4"/>
    <p:sldId id="260" r:id="rId5"/>
    <p:sldId id="261" r:id="rId6"/>
    <p:sldId id="262" r:id="rId7"/>
    <p:sldId id="263" r:id="rId8"/>
    <p:sldId id="264" r:id="rId9"/>
    <p:sldId id="265" r:id="rId10"/>
    <p:sldId id="266" r:id="rId11"/>
    <p:sldId id="25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97D961-E519-486F-9706-8BB97E5ED04E}" type="datetimeFigureOut">
              <a:rPr lang="en-US" smtClean="0"/>
              <a:t>4/22/2013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8D7FED-E7F3-4DF7-B7ED-C67869908081}" type="slidenum">
              <a:rPr lang="en-US" smtClean="0"/>
              <a:t>‹#›</a:t>
            </a:fld>
            <a:endParaRPr lang="en-US"/>
          </a:p>
        </p:txBody>
      </p:sp>
    </p:spTree>
    <p:extLst>
      <p:ext uri="{BB962C8B-B14F-4D97-AF65-F5344CB8AC3E}">
        <p14:creationId xmlns:p14="http://schemas.microsoft.com/office/powerpoint/2010/main" val="3384907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he began his work in clinical psychology, he organized a program of traveling clinics in and around</a:t>
            </a:r>
            <a:r>
              <a:rPr lang="en-US" baseline="0" dirty="0" smtClean="0"/>
              <a:t> the rural areas of Fort Hayes, Kansas. The traveling clinic offered services to children and adults in the areas of psychotherapy, </a:t>
            </a:r>
            <a:r>
              <a:rPr lang="en-US" baseline="0" dirty="0" err="1" smtClean="0"/>
              <a:t>counselling</a:t>
            </a:r>
            <a:r>
              <a:rPr lang="en-US" baseline="0" dirty="0" smtClean="0"/>
              <a:t> etc. This ‘travelling clinic’ comprised just himself and four of his students helping out.  </a:t>
            </a:r>
            <a:endParaRPr lang="en-US" baseline="0" dirty="0" smtClean="0"/>
          </a:p>
          <a:p>
            <a:endParaRPr lang="en-US" baseline="0" dirty="0" smtClean="0"/>
          </a:p>
          <a:p>
            <a:r>
              <a:rPr lang="en-US" baseline="0" dirty="0" smtClean="0"/>
              <a:t>George </a:t>
            </a:r>
            <a:r>
              <a:rPr lang="en-US" baseline="0" dirty="0" smtClean="0"/>
              <a:t>Kelly single handedly created the construct theory to combat the previous theory of the person being continuously influenced by a stimulus then a response. Kelly’s construct theory focuses on behavior and actions being determined by the view one has </a:t>
            </a:r>
            <a:r>
              <a:rPr lang="en-US" i="1" baseline="0" dirty="0" smtClean="0"/>
              <a:t>constructed </a:t>
            </a:r>
            <a:r>
              <a:rPr lang="en-US" i="0" baseline="0" dirty="0" smtClean="0"/>
              <a:t> about the one around them. The construct also indicates how you are likely to construe the world as you continue to experience it. </a:t>
            </a:r>
            <a:endParaRPr lang="en-US" dirty="0"/>
          </a:p>
        </p:txBody>
      </p:sp>
      <p:sp>
        <p:nvSpPr>
          <p:cNvPr id="4" name="Slide Number Placeholder 3"/>
          <p:cNvSpPr>
            <a:spLocks noGrp="1"/>
          </p:cNvSpPr>
          <p:nvPr>
            <p:ph type="sldNum" sz="quarter" idx="10"/>
          </p:nvPr>
        </p:nvSpPr>
        <p:spPr/>
        <p:txBody>
          <a:bodyPr/>
          <a:lstStyle/>
          <a:p>
            <a:fld id="{758D7FED-E7F3-4DF7-B7ED-C67869908081}" type="slidenum">
              <a:rPr lang="en-US" smtClean="0"/>
              <a:t>3</a:t>
            </a:fld>
            <a:endParaRPr lang="en-US"/>
          </a:p>
        </p:txBody>
      </p:sp>
    </p:spTree>
    <p:extLst>
      <p:ext uri="{BB962C8B-B14F-4D97-AF65-F5344CB8AC3E}">
        <p14:creationId xmlns:p14="http://schemas.microsoft.com/office/powerpoint/2010/main" val="4026261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Psychology</a:t>
            </a:r>
            <a:r>
              <a:rPr lang="en-US" baseline="0" dirty="0" smtClean="0"/>
              <a:t> of Personal Constructs” published in 1955 was the culmination of more than 20 years pioneering work in psychology and is the synthesis of Kelly's own experiences, not only in the practice of clinical psychology but also in his wide-ranging educational background, receiving degrees in physics, mathematics, educational sociology, education and psychology. </a:t>
            </a:r>
            <a:endParaRPr lang="en-US" baseline="0" dirty="0" smtClean="0"/>
          </a:p>
          <a:p>
            <a:endParaRPr lang="en-US" baseline="0" dirty="0" smtClean="0"/>
          </a:p>
          <a:p>
            <a:r>
              <a:rPr lang="en-US" baseline="0" dirty="0" smtClean="0"/>
              <a:t>Kelly refers to everyone as “scientists” because we all conduct individual </a:t>
            </a:r>
            <a:r>
              <a:rPr lang="en-US" baseline="0" dirty="0" err="1" smtClean="0"/>
              <a:t>behavioural</a:t>
            </a:r>
            <a:r>
              <a:rPr lang="en-US" baseline="0" dirty="0" smtClean="0"/>
              <a:t> experiments to test out our current perceptions and interpretations of the world. Thus creating constructs.</a:t>
            </a:r>
            <a:endParaRPr lang="en-US" dirty="0"/>
          </a:p>
        </p:txBody>
      </p:sp>
      <p:sp>
        <p:nvSpPr>
          <p:cNvPr id="4" name="Slide Number Placeholder 3"/>
          <p:cNvSpPr>
            <a:spLocks noGrp="1"/>
          </p:cNvSpPr>
          <p:nvPr>
            <p:ph type="sldNum" sz="quarter" idx="10"/>
          </p:nvPr>
        </p:nvSpPr>
        <p:spPr/>
        <p:txBody>
          <a:bodyPr/>
          <a:lstStyle/>
          <a:p>
            <a:fld id="{758D7FED-E7F3-4DF7-B7ED-C67869908081}" type="slidenum">
              <a:rPr lang="en-US" smtClean="0"/>
              <a:t>4</a:t>
            </a:fld>
            <a:endParaRPr lang="en-US"/>
          </a:p>
        </p:txBody>
      </p:sp>
    </p:spTree>
    <p:extLst>
      <p:ext uri="{BB962C8B-B14F-4D97-AF65-F5344CB8AC3E}">
        <p14:creationId xmlns:p14="http://schemas.microsoft.com/office/powerpoint/2010/main" val="200738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briefly</a:t>
            </a:r>
            <a:r>
              <a:rPr lang="en-US" baseline="0" dirty="0" smtClean="0"/>
              <a:t> mentioned, construct theory is a dual role concept. On the one hand, your construct represents the view you have constructed about the world as you experience it. On the other hand, your constructs indicate how you are likely to construe the world around as you continue to experience it. </a:t>
            </a:r>
          </a:p>
          <a:p>
            <a:endParaRPr lang="en-US" baseline="0" dirty="0" smtClean="0"/>
          </a:p>
          <a:p>
            <a:r>
              <a:rPr lang="en-US" dirty="0" smtClean="0"/>
              <a:t>Polar constructs create one another: thus 'good' cannot exist without 'bad'.</a:t>
            </a:r>
            <a:endParaRPr lang="en-US" dirty="0"/>
          </a:p>
        </p:txBody>
      </p:sp>
      <p:sp>
        <p:nvSpPr>
          <p:cNvPr id="4" name="Slide Number Placeholder 3"/>
          <p:cNvSpPr>
            <a:spLocks noGrp="1"/>
          </p:cNvSpPr>
          <p:nvPr>
            <p:ph type="sldNum" sz="quarter" idx="10"/>
          </p:nvPr>
        </p:nvSpPr>
        <p:spPr/>
        <p:txBody>
          <a:bodyPr/>
          <a:lstStyle/>
          <a:p>
            <a:fld id="{758D7FED-E7F3-4DF7-B7ED-C67869908081}" type="slidenum">
              <a:rPr lang="en-US" smtClean="0"/>
              <a:t>5</a:t>
            </a:fld>
            <a:endParaRPr lang="en-US"/>
          </a:p>
        </p:txBody>
      </p:sp>
    </p:spTree>
    <p:extLst>
      <p:ext uri="{BB962C8B-B14F-4D97-AF65-F5344CB8AC3E}">
        <p14:creationId xmlns:p14="http://schemas.microsoft.com/office/powerpoint/2010/main" val="130848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Constructs may be expanded (dilated) to accommodate new ideas or constricted to become more specific. Kelly’s eleven</a:t>
            </a:r>
            <a:r>
              <a:rPr lang="en-US" baseline="0" dirty="0" smtClean="0"/>
              <a:t> corollaries are followed after this idea.</a:t>
            </a:r>
            <a:endParaRPr lang="en-US" dirty="0"/>
          </a:p>
        </p:txBody>
      </p:sp>
      <p:sp>
        <p:nvSpPr>
          <p:cNvPr id="4" name="Slide Number Placeholder 3"/>
          <p:cNvSpPr>
            <a:spLocks noGrp="1"/>
          </p:cNvSpPr>
          <p:nvPr>
            <p:ph type="sldNum" sz="quarter" idx="10"/>
          </p:nvPr>
        </p:nvSpPr>
        <p:spPr/>
        <p:txBody>
          <a:bodyPr/>
          <a:lstStyle/>
          <a:p>
            <a:fld id="{758D7FED-E7F3-4DF7-B7ED-C67869908081}" type="slidenum">
              <a:rPr lang="en-US" smtClean="0"/>
              <a:t>7</a:t>
            </a:fld>
            <a:endParaRPr lang="en-US"/>
          </a:p>
        </p:txBody>
      </p:sp>
    </p:spTree>
    <p:extLst>
      <p:ext uri="{BB962C8B-B14F-4D97-AF65-F5344CB8AC3E}">
        <p14:creationId xmlns:p14="http://schemas.microsoft.com/office/powerpoint/2010/main" val="2353254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88D4BB1-5B7B-41F2-B3FD-695E7E4BEA10}" type="datetimeFigureOut">
              <a:rPr lang="en-US" smtClean="0"/>
              <a:t>4/22/2013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67CC9EE-0FA9-40D8-81F6-6CFEBEA55866}"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8D4BB1-5B7B-41F2-B3FD-695E7E4BEA10}"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CC9EE-0FA9-40D8-81F6-6CFEBEA5586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8D4BB1-5B7B-41F2-B3FD-695E7E4BEA10}"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CC9EE-0FA9-40D8-81F6-6CFEBEA5586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8D4BB1-5B7B-41F2-B3FD-695E7E4BEA10}"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CC9EE-0FA9-40D8-81F6-6CFEBEA5586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8D4BB1-5B7B-41F2-B3FD-695E7E4BEA10}"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CC9EE-0FA9-40D8-81F6-6CFEBEA5586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88D4BB1-5B7B-41F2-B3FD-695E7E4BEA10}" type="datetimeFigureOut">
              <a:rPr lang="en-US" smtClean="0"/>
              <a:t>4/22/2013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7CC9EE-0FA9-40D8-81F6-6CFEBEA55866}"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8D4BB1-5B7B-41F2-B3FD-695E7E4BEA10}" type="datetimeFigureOut">
              <a:rPr lang="en-US" smtClean="0"/>
              <a:t>4/22/2013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7CC9EE-0FA9-40D8-81F6-6CFEBEA5586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8D4BB1-5B7B-41F2-B3FD-695E7E4BEA10}" type="datetimeFigureOut">
              <a:rPr lang="en-US" smtClean="0"/>
              <a:t>4/22/2013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7CC9EE-0FA9-40D8-81F6-6CFEBEA5586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8D4BB1-5B7B-41F2-B3FD-695E7E4BEA10}" type="datetimeFigureOut">
              <a:rPr lang="en-US" smtClean="0"/>
              <a:t>4/22/2013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7CC9EE-0FA9-40D8-81F6-6CFEBEA5586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88D4BB1-5B7B-41F2-B3FD-695E7E4BEA10}" type="datetimeFigureOut">
              <a:rPr lang="en-US" smtClean="0"/>
              <a:t>4/22/2013</a:t>
            </a:fld>
            <a:endParaRPr lang="en-US"/>
          </a:p>
        </p:txBody>
      </p:sp>
      <p:sp>
        <p:nvSpPr>
          <p:cNvPr id="7" name="Slide Number Placeholder 6"/>
          <p:cNvSpPr>
            <a:spLocks noGrp="1"/>
          </p:cNvSpPr>
          <p:nvPr>
            <p:ph type="sldNum" sz="quarter" idx="12"/>
          </p:nvPr>
        </p:nvSpPr>
        <p:spPr/>
        <p:txBody>
          <a:bodyPr/>
          <a:lstStyle/>
          <a:p>
            <a:fld id="{067CC9EE-0FA9-40D8-81F6-6CFEBEA55866}"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D4BB1-5B7B-41F2-B3FD-695E7E4BEA10}" type="datetimeFigureOut">
              <a:rPr lang="en-US" smtClean="0"/>
              <a:t>4/22/2013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067CC9EE-0FA9-40D8-81F6-6CFEBEA5586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88D4BB1-5B7B-41F2-B3FD-695E7E4BEA10}" type="datetimeFigureOut">
              <a:rPr lang="en-US" smtClean="0"/>
              <a:t>4/22/2013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67CC9EE-0FA9-40D8-81F6-6CFEBEA5586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oikos.org/kelen.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Kelly; Personal Construct Theory</a:t>
            </a:r>
            <a:endParaRPr lang="en-US" dirty="0"/>
          </a:p>
        </p:txBody>
      </p:sp>
      <p:sp>
        <p:nvSpPr>
          <p:cNvPr id="3" name="Subtitle 2"/>
          <p:cNvSpPr>
            <a:spLocks noGrp="1"/>
          </p:cNvSpPr>
          <p:nvPr>
            <p:ph type="subTitle" idx="1"/>
          </p:nvPr>
        </p:nvSpPr>
        <p:spPr/>
        <p:txBody>
          <a:bodyPr>
            <a:normAutofit/>
          </a:bodyPr>
          <a:lstStyle/>
          <a:p>
            <a:r>
              <a:rPr lang="en-US" dirty="0" smtClean="0"/>
              <a:t>Samantha Davenport</a:t>
            </a:r>
          </a:p>
          <a:p>
            <a:r>
              <a:rPr lang="en-US" dirty="0" smtClean="0"/>
              <a:t>History of Psychology</a:t>
            </a:r>
          </a:p>
          <a:p>
            <a:r>
              <a:rPr lang="en-US" dirty="0" smtClean="0"/>
              <a:t>4/23/13</a:t>
            </a:r>
            <a:endParaRPr lang="en-US" dirty="0"/>
          </a:p>
        </p:txBody>
      </p:sp>
    </p:spTree>
    <p:extLst>
      <p:ext uri="{BB962C8B-B14F-4D97-AF65-F5344CB8AC3E}">
        <p14:creationId xmlns:p14="http://schemas.microsoft.com/office/powerpoint/2010/main" val="3152414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Eleven Corollaries cont.</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The individuality corollary</a:t>
            </a:r>
            <a:r>
              <a:rPr lang="en-US" dirty="0"/>
              <a:t>; As everyone's experience is different, their constructs are different</a:t>
            </a:r>
            <a:r>
              <a:rPr lang="en-US" dirty="0" smtClean="0"/>
              <a:t>.</a:t>
            </a:r>
          </a:p>
          <a:p>
            <a:r>
              <a:rPr lang="en-US" b="1" dirty="0" smtClean="0"/>
              <a:t>The commonality corollary</a:t>
            </a:r>
            <a:r>
              <a:rPr lang="en-US" dirty="0"/>
              <a:t>; Many of our experiences are similar and/or shared, leading to similarity of constructs with others. Discussing constructs also helps to build shared constructs</a:t>
            </a:r>
            <a:r>
              <a:rPr lang="en-US" dirty="0" smtClean="0"/>
              <a:t>.</a:t>
            </a:r>
          </a:p>
          <a:p>
            <a:r>
              <a:rPr lang="en-US" b="1" dirty="0" smtClean="0"/>
              <a:t>The fragmentation corollary</a:t>
            </a:r>
            <a:r>
              <a:rPr lang="en-US" dirty="0"/>
              <a:t>; Many of our constructs conflict with one another. These may be dictated by different contexts and roles</a:t>
            </a:r>
            <a:r>
              <a:rPr lang="en-US" dirty="0" smtClean="0"/>
              <a:t>.</a:t>
            </a:r>
          </a:p>
          <a:p>
            <a:r>
              <a:rPr lang="en-US" b="1" dirty="0" smtClean="0"/>
              <a:t>The sociality corollary</a:t>
            </a:r>
            <a:r>
              <a:rPr lang="en-US" dirty="0"/>
              <a:t>; We interact with others through understanding of their constructs.</a:t>
            </a:r>
            <a:endParaRPr lang="en-US" b="1" dirty="0"/>
          </a:p>
        </p:txBody>
      </p:sp>
    </p:spTree>
    <p:extLst>
      <p:ext uri="{BB962C8B-B14F-4D97-AF65-F5344CB8AC3E}">
        <p14:creationId xmlns:p14="http://schemas.microsoft.com/office/powerpoint/2010/main" val="1641751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normAutofit fontScale="85000" lnSpcReduction="20000"/>
          </a:bodyPr>
          <a:lstStyle/>
          <a:p>
            <a:r>
              <a:rPr lang="en-US" dirty="0"/>
              <a:t>Atherton, J. S. (</a:t>
            </a:r>
            <a:r>
              <a:rPr lang="en-US" dirty="0" err="1"/>
              <a:t>n.d.</a:t>
            </a:r>
            <a:r>
              <a:rPr lang="en-US" dirty="0"/>
              <a:t>). (2011). Retrieved from http://www.learningandteaching.info/learning/personal.htm</a:t>
            </a:r>
          </a:p>
          <a:p>
            <a:r>
              <a:rPr lang="en-US" dirty="0" err="1"/>
              <a:t>Boeree</a:t>
            </a:r>
            <a:r>
              <a:rPr lang="en-US" dirty="0"/>
              <a:t>, G. (</a:t>
            </a:r>
            <a:r>
              <a:rPr lang="en-US" dirty="0" err="1"/>
              <a:t>n.d.</a:t>
            </a:r>
            <a:r>
              <a:rPr lang="en-US" dirty="0"/>
              <a:t>). Retrieved from http://webspace.ship.edu/cgboer/kelly.html</a:t>
            </a:r>
          </a:p>
          <a:p>
            <a:r>
              <a:rPr lang="en-US" dirty="0" err="1" smtClean="0"/>
              <a:t>Chiari</a:t>
            </a:r>
            <a:r>
              <a:rPr lang="en-US" dirty="0"/>
              <a:t>, G. (</a:t>
            </a:r>
            <a:r>
              <a:rPr lang="en-US" dirty="0" err="1"/>
              <a:t>n.d.</a:t>
            </a:r>
            <a:r>
              <a:rPr lang="en-US" dirty="0"/>
              <a:t>). Retrieved from </a:t>
            </a:r>
            <a:r>
              <a:rPr lang="en-US" dirty="0">
                <a:hlinkClick r:id="rId2"/>
              </a:rPr>
              <a:t>http://</a:t>
            </a:r>
            <a:r>
              <a:rPr lang="en-US" dirty="0" smtClean="0">
                <a:hlinkClick r:id="rId2"/>
              </a:rPr>
              <a:t>www.oikos.org/kelen.htm</a:t>
            </a:r>
            <a:endParaRPr lang="en-US" dirty="0" smtClean="0"/>
          </a:p>
          <a:p>
            <a:r>
              <a:rPr lang="en-US" dirty="0"/>
              <a:t>(</a:t>
            </a:r>
            <a:r>
              <a:rPr lang="en-US" dirty="0" err="1"/>
              <a:t>n.d.</a:t>
            </a:r>
            <a:r>
              <a:rPr lang="en-US" dirty="0"/>
              <a:t>). Retrieved from http://changingminds.org/explanations/theories/personal_construct.htm</a:t>
            </a:r>
          </a:p>
          <a:p>
            <a:r>
              <a:rPr lang="en-US" dirty="0" smtClean="0"/>
              <a:t>University </a:t>
            </a:r>
            <a:r>
              <a:rPr lang="en-US" dirty="0"/>
              <a:t>of South Hampton. (</a:t>
            </a:r>
            <a:r>
              <a:rPr lang="en-US" dirty="0" err="1"/>
              <a:t>n.d.</a:t>
            </a:r>
            <a:r>
              <a:rPr lang="en-US" dirty="0"/>
              <a:t>). Retrieved from http://www.pgce.soton.ac.uk/IT/Learning/Kelly/</a:t>
            </a:r>
          </a:p>
        </p:txBody>
      </p:sp>
    </p:spTree>
    <p:extLst>
      <p:ext uri="{BB962C8B-B14F-4D97-AF65-F5344CB8AC3E}">
        <p14:creationId xmlns:p14="http://schemas.microsoft.com/office/powerpoint/2010/main" val="1223258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Biography of George Kelly</a:t>
            </a:r>
            <a:endParaRPr lang="en-US" dirty="0"/>
          </a:p>
        </p:txBody>
      </p:sp>
      <p:sp>
        <p:nvSpPr>
          <p:cNvPr id="5" name="Content Placeholder 4"/>
          <p:cNvSpPr>
            <a:spLocks noGrp="1"/>
          </p:cNvSpPr>
          <p:nvPr>
            <p:ph sz="quarter" idx="13"/>
          </p:nvPr>
        </p:nvSpPr>
        <p:spPr/>
        <p:txBody>
          <a:bodyPr>
            <a:normAutofit fontScale="92500"/>
          </a:bodyPr>
          <a:lstStyle/>
          <a:p>
            <a:r>
              <a:rPr lang="en-US" dirty="0" smtClean="0"/>
              <a:t>Born </a:t>
            </a:r>
            <a:r>
              <a:rPr lang="en-US" dirty="0" smtClean="0"/>
              <a:t>on April 28th </a:t>
            </a:r>
            <a:r>
              <a:rPr lang="en-US" dirty="0" smtClean="0"/>
              <a:t>1905 </a:t>
            </a:r>
            <a:r>
              <a:rPr lang="en-US" dirty="0" smtClean="0"/>
              <a:t>in Perth, Kansas</a:t>
            </a:r>
            <a:endParaRPr lang="en-US" dirty="0" smtClean="0"/>
          </a:p>
          <a:p>
            <a:r>
              <a:rPr lang="en-US" dirty="0" smtClean="0"/>
              <a:t>Parents had an influence in his education</a:t>
            </a:r>
            <a:endParaRPr lang="en-US" dirty="0" smtClean="0"/>
          </a:p>
          <a:p>
            <a:r>
              <a:rPr lang="en-US" dirty="0" smtClean="0"/>
              <a:t>Completed his BA in physics and mathematics in 1926</a:t>
            </a:r>
            <a:endParaRPr lang="en-US" dirty="0"/>
          </a:p>
        </p:txBody>
      </p:sp>
      <p:pic>
        <p:nvPicPr>
          <p:cNvPr id="7" name="Content Placeholder 6"/>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029200" y="2667000"/>
            <a:ext cx="3200401" cy="3200399"/>
          </a:xfrm>
        </p:spPr>
      </p:pic>
    </p:spTree>
    <p:extLst>
      <p:ext uri="{BB962C8B-B14F-4D97-AF65-F5344CB8AC3E}">
        <p14:creationId xmlns:p14="http://schemas.microsoft.com/office/powerpoint/2010/main" val="4192854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George Kelly</a:t>
            </a:r>
            <a:endParaRPr lang="en-US" dirty="0"/>
          </a:p>
        </p:txBody>
      </p:sp>
      <p:sp>
        <p:nvSpPr>
          <p:cNvPr id="5" name="Content Placeholder 4"/>
          <p:cNvSpPr>
            <a:spLocks noGrp="1"/>
          </p:cNvSpPr>
          <p:nvPr>
            <p:ph idx="1"/>
          </p:nvPr>
        </p:nvSpPr>
        <p:spPr/>
        <p:txBody>
          <a:bodyPr/>
          <a:lstStyle/>
          <a:p>
            <a:r>
              <a:rPr lang="en-US" dirty="0" smtClean="0"/>
              <a:t>Gained his Ph.D. in Psychology in Iowa </a:t>
            </a:r>
          </a:p>
          <a:p>
            <a:r>
              <a:rPr lang="en-US" dirty="0" smtClean="0"/>
              <a:t>In 1931 he began to work in clinical psychology</a:t>
            </a:r>
          </a:p>
          <a:p>
            <a:r>
              <a:rPr lang="en-US" dirty="0" smtClean="0"/>
              <a:t>Worked mainly as a clinical psychologist in the USA</a:t>
            </a:r>
          </a:p>
          <a:p>
            <a:r>
              <a:rPr lang="en-US" dirty="0" smtClean="0"/>
              <a:t>Developed construct theory as an alternative to behaviorism.</a:t>
            </a:r>
            <a:endParaRPr lang="en-US" dirty="0"/>
          </a:p>
        </p:txBody>
      </p:sp>
    </p:spTree>
    <p:extLst>
      <p:ext uri="{BB962C8B-B14F-4D97-AF65-F5344CB8AC3E}">
        <p14:creationId xmlns:p14="http://schemas.microsoft.com/office/powerpoint/2010/main" val="1236687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Construct Theory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Published “The Psychology of Personal </a:t>
            </a:r>
            <a:r>
              <a:rPr lang="en-US" dirty="0" smtClean="0"/>
              <a:t>constructs” </a:t>
            </a:r>
            <a:r>
              <a:rPr lang="en-US" dirty="0" smtClean="0"/>
              <a:t>in 1955</a:t>
            </a:r>
          </a:p>
          <a:p>
            <a:r>
              <a:rPr lang="en-US" dirty="0" smtClean="0"/>
              <a:t>Constructs are developed by people as internal models of reality.</a:t>
            </a:r>
          </a:p>
          <a:p>
            <a:r>
              <a:rPr lang="en-US" dirty="0" smtClean="0"/>
              <a:t>These constructs are used in order to help explain the world around </a:t>
            </a:r>
            <a:r>
              <a:rPr lang="en-US" dirty="0" smtClean="0"/>
              <a:t>them.</a:t>
            </a:r>
          </a:p>
          <a:p>
            <a:r>
              <a:rPr lang="en-US" dirty="0" smtClean="0"/>
              <a:t>Kelly thought of everyone as a scientist in relation to their constructs</a:t>
            </a:r>
            <a:endParaRPr lang="en-US" dirty="0" smtClean="0"/>
          </a:p>
          <a:p>
            <a:r>
              <a:rPr lang="en-US" dirty="0" smtClean="0"/>
              <a:t>Constructs are based on observation and experimenting.</a:t>
            </a:r>
            <a:endParaRPr lang="en-US" dirty="0"/>
          </a:p>
        </p:txBody>
      </p:sp>
    </p:spTree>
    <p:extLst>
      <p:ext uri="{BB962C8B-B14F-4D97-AF65-F5344CB8AC3E}">
        <p14:creationId xmlns:p14="http://schemas.microsoft.com/office/powerpoint/2010/main" val="2359829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Levels on Construct Theory</a:t>
            </a:r>
            <a:endParaRPr lang="en-US" dirty="0"/>
          </a:p>
        </p:txBody>
      </p:sp>
      <p:sp>
        <p:nvSpPr>
          <p:cNvPr id="3" name="Content Placeholder 2"/>
          <p:cNvSpPr>
            <a:spLocks noGrp="1"/>
          </p:cNvSpPr>
          <p:nvPr>
            <p:ph idx="1"/>
          </p:nvPr>
        </p:nvSpPr>
        <p:spPr/>
        <p:txBody>
          <a:bodyPr/>
          <a:lstStyle/>
          <a:p>
            <a:r>
              <a:rPr lang="en-US" dirty="0" smtClean="0"/>
              <a:t>Carries a dual role</a:t>
            </a:r>
          </a:p>
          <a:p>
            <a:r>
              <a:rPr lang="en-US" dirty="0" smtClean="0"/>
              <a:t>“Your construct system is your history and your predisposition to perceive”</a:t>
            </a:r>
          </a:p>
          <a:p>
            <a:r>
              <a:rPr lang="en-US" dirty="0" smtClean="0"/>
              <a:t>Are often </a:t>
            </a:r>
            <a:r>
              <a:rPr lang="en-US" i="1" dirty="0" smtClean="0"/>
              <a:t>polar </a:t>
            </a:r>
            <a:r>
              <a:rPr lang="en-US" dirty="0" smtClean="0"/>
              <a:t>in that they have opposites; the construct of good implies another of bad</a:t>
            </a:r>
          </a:p>
          <a:p>
            <a:r>
              <a:rPr lang="en-US" dirty="0" smtClean="0"/>
              <a:t>When poles are denied, they are said to be submerged</a:t>
            </a:r>
            <a:endParaRPr lang="en-US" dirty="0"/>
          </a:p>
        </p:txBody>
      </p:sp>
    </p:spTree>
    <p:extLst>
      <p:ext uri="{BB962C8B-B14F-4D97-AF65-F5344CB8AC3E}">
        <p14:creationId xmlns:p14="http://schemas.microsoft.com/office/powerpoint/2010/main" val="3851499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Different types of Constructs</a:t>
            </a:r>
            <a:endParaRPr lang="en-US" dirty="0"/>
          </a:p>
        </p:txBody>
      </p:sp>
      <p:sp>
        <p:nvSpPr>
          <p:cNvPr id="3" name="Content Placeholder 2"/>
          <p:cNvSpPr>
            <a:spLocks noGrp="1"/>
          </p:cNvSpPr>
          <p:nvPr>
            <p:ph idx="1"/>
          </p:nvPr>
        </p:nvSpPr>
        <p:spPr/>
        <p:txBody>
          <a:bodyPr/>
          <a:lstStyle/>
          <a:p>
            <a:r>
              <a:rPr lang="en-US" dirty="0" smtClean="0"/>
              <a:t>The idea of constructs can be shared through words</a:t>
            </a:r>
          </a:p>
          <a:p>
            <a:r>
              <a:rPr lang="en-US" dirty="0" smtClean="0"/>
              <a:t>Personal Constructs; Details of construct are particular to the individual</a:t>
            </a:r>
          </a:p>
          <a:p>
            <a:r>
              <a:rPr lang="en-US" dirty="0" smtClean="0"/>
              <a:t>Core Construct; Constructs that are important to the person</a:t>
            </a:r>
          </a:p>
          <a:p>
            <a:r>
              <a:rPr lang="en-US" dirty="0" smtClean="0"/>
              <a:t>Peripheral Construct; Opposite of core construct</a:t>
            </a:r>
          </a:p>
        </p:txBody>
      </p:sp>
    </p:spTree>
    <p:extLst>
      <p:ext uri="{BB962C8B-B14F-4D97-AF65-F5344CB8AC3E}">
        <p14:creationId xmlns:p14="http://schemas.microsoft.com/office/powerpoint/2010/main" val="3359061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Different types of Constructs cont.</a:t>
            </a:r>
            <a:endParaRPr lang="en-US" dirty="0"/>
          </a:p>
        </p:txBody>
      </p:sp>
      <p:sp>
        <p:nvSpPr>
          <p:cNvPr id="3" name="Content Placeholder 2"/>
          <p:cNvSpPr>
            <a:spLocks noGrp="1"/>
          </p:cNvSpPr>
          <p:nvPr>
            <p:ph idx="1"/>
          </p:nvPr>
        </p:nvSpPr>
        <p:spPr/>
        <p:txBody>
          <a:bodyPr/>
          <a:lstStyle/>
          <a:p>
            <a:r>
              <a:rPr lang="en-US" dirty="0" smtClean="0"/>
              <a:t>Can be dilated or constricted</a:t>
            </a:r>
          </a:p>
          <a:p>
            <a:r>
              <a:rPr lang="en-US" dirty="0"/>
              <a:t> </a:t>
            </a:r>
            <a:r>
              <a:rPr lang="en-US" dirty="0" smtClean="0"/>
              <a:t>“A </a:t>
            </a:r>
            <a:r>
              <a:rPr lang="en-US" dirty="0"/>
              <a:t>person's processes are psychologically channelized by the ways in which he anticipates </a:t>
            </a:r>
            <a:r>
              <a:rPr lang="en-US" dirty="0" smtClean="0"/>
              <a:t>events”</a:t>
            </a:r>
            <a:endParaRPr lang="en-US" dirty="0"/>
          </a:p>
        </p:txBody>
      </p:sp>
    </p:spTree>
    <p:extLst>
      <p:ext uri="{BB962C8B-B14F-4D97-AF65-F5344CB8AC3E}">
        <p14:creationId xmlns:p14="http://schemas.microsoft.com/office/powerpoint/2010/main" val="2599687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Eleven Corollaries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Construction corollary</a:t>
            </a:r>
            <a:r>
              <a:rPr lang="en-US" dirty="0"/>
              <a:t>; We conservatively construct anticipation based on past experiences. </a:t>
            </a:r>
            <a:endParaRPr lang="en-US" dirty="0" smtClean="0"/>
          </a:p>
          <a:p>
            <a:r>
              <a:rPr lang="en-US" b="1" dirty="0"/>
              <a:t>The experience corollary</a:t>
            </a:r>
            <a:r>
              <a:rPr lang="en-US" dirty="0"/>
              <a:t>; When things do not happen as expected, we change our constructs (thus reconstructing). This changes our future expectations.</a:t>
            </a:r>
            <a:endParaRPr lang="en-US" dirty="0" smtClean="0"/>
          </a:p>
          <a:p>
            <a:r>
              <a:rPr lang="en-US" b="1" dirty="0" smtClean="0"/>
              <a:t>The dichotomy corollary</a:t>
            </a:r>
            <a:r>
              <a:rPr lang="en-US" dirty="0" smtClean="0"/>
              <a:t>; We </a:t>
            </a:r>
            <a:r>
              <a:rPr lang="en-US" dirty="0"/>
              <a:t>store experience as constructs, and then look at the world through them.</a:t>
            </a:r>
            <a:endParaRPr lang="en-US" dirty="0" smtClean="0"/>
          </a:p>
          <a:p>
            <a:r>
              <a:rPr lang="en-US" b="1" dirty="0" smtClean="0"/>
              <a:t>Organizational corollary</a:t>
            </a:r>
            <a:r>
              <a:rPr lang="en-US" dirty="0"/>
              <a:t>; Constructs are connected to one another in hierarchies and network of relationships. These relationships may be loose or tight.</a:t>
            </a:r>
            <a:endParaRPr lang="en-US" b="1" dirty="0" smtClean="0"/>
          </a:p>
          <a:p>
            <a:endParaRPr lang="en-US" dirty="0"/>
          </a:p>
        </p:txBody>
      </p:sp>
    </p:spTree>
    <p:extLst>
      <p:ext uri="{BB962C8B-B14F-4D97-AF65-F5344CB8AC3E}">
        <p14:creationId xmlns:p14="http://schemas.microsoft.com/office/powerpoint/2010/main" val="3108498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Eleven Corollaries cont.</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The </a:t>
            </a:r>
            <a:r>
              <a:rPr lang="en-US" b="1" dirty="0"/>
              <a:t>range </a:t>
            </a:r>
            <a:r>
              <a:rPr lang="en-US" b="1" dirty="0" smtClean="0"/>
              <a:t>corollary</a:t>
            </a:r>
            <a:r>
              <a:rPr lang="en-US" dirty="0" smtClean="0"/>
              <a:t>; Constructs </a:t>
            </a:r>
            <a:r>
              <a:rPr lang="en-US" dirty="0"/>
              <a:t>are useful only in limited range of situations. Some ranges are broad, whilst other ranges are narrow</a:t>
            </a:r>
            <a:r>
              <a:rPr lang="en-US" dirty="0" smtClean="0"/>
              <a:t>.</a:t>
            </a:r>
          </a:p>
          <a:p>
            <a:r>
              <a:rPr lang="en-US" b="1" dirty="0" smtClean="0"/>
              <a:t>The </a:t>
            </a:r>
            <a:r>
              <a:rPr lang="en-US" b="1" dirty="0"/>
              <a:t>modulation corollary; </a:t>
            </a:r>
            <a:r>
              <a:rPr lang="en-US" dirty="0"/>
              <a:t>Some construct ranges can be 'modulated' to accommodate new ideas (e.g. 'big'). Others are 'impermeable'. </a:t>
            </a:r>
            <a:endParaRPr lang="en-US" dirty="0" smtClean="0"/>
          </a:p>
          <a:p>
            <a:r>
              <a:rPr lang="en-US" b="1" dirty="0" smtClean="0"/>
              <a:t>The </a:t>
            </a:r>
            <a:r>
              <a:rPr lang="en-US" b="1" dirty="0"/>
              <a:t>choice corollary; </a:t>
            </a:r>
            <a:r>
              <a:rPr lang="en-US" dirty="0"/>
              <a:t>We can choose to gain new experiences to expand our constructs or stay in the safe but limiting zone of current constructs. </a:t>
            </a:r>
          </a:p>
        </p:txBody>
      </p:sp>
    </p:spTree>
    <p:extLst>
      <p:ext uri="{BB962C8B-B14F-4D97-AF65-F5344CB8AC3E}">
        <p14:creationId xmlns:p14="http://schemas.microsoft.com/office/powerpoint/2010/main" val="18676594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181</TotalTime>
  <Words>888</Words>
  <Application>Microsoft Office PowerPoint</Application>
  <PresentationFormat>On-screen Show (4:3)</PresentationFormat>
  <Paragraphs>66</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Austin</vt:lpstr>
      <vt:lpstr>Kelly; Personal Construct Theory</vt:lpstr>
      <vt:lpstr>Biography of George Kelly</vt:lpstr>
      <vt:lpstr>George Kelly</vt:lpstr>
      <vt:lpstr>Construct Theory</vt:lpstr>
      <vt:lpstr>Levels on Construct Theory</vt:lpstr>
      <vt:lpstr>Different types of Constructs</vt:lpstr>
      <vt:lpstr>Different types of Constructs cont.</vt:lpstr>
      <vt:lpstr>Eleven Corollaries</vt:lpstr>
      <vt:lpstr>Eleven Corollaries cont.</vt:lpstr>
      <vt:lpstr>Eleven Corollaries cont.</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Kelly; Personal Construct Theory</dc:title>
  <dc:creator>SamanthaGailDavenport</dc:creator>
  <cp:lastModifiedBy>SamanthaGailDavenport</cp:lastModifiedBy>
  <cp:revision>23</cp:revision>
  <dcterms:created xsi:type="dcterms:W3CDTF">2013-04-16T01:02:24Z</dcterms:created>
  <dcterms:modified xsi:type="dcterms:W3CDTF">2013-04-23T00:42:29Z</dcterms:modified>
</cp:coreProperties>
</file>