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67" r:id="rId4"/>
    <p:sldId id="269" r:id="rId5"/>
    <p:sldId id="258" r:id="rId6"/>
    <p:sldId id="262" r:id="rId7"/>
    <p:sldId id="263" r:id="rId8"/>
    <p:sldId id="265" r:id="rId9"/>
    <p:sldId id="259" r:id="rId10"/>
    <p:sldId id="264" r:id="rId11"/>
    <p:sldId id="260" r:id="rId12"/>
    <p:sldId id="261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B7133-8C13-45B0-8CFB-A60031E25A9F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3A192-E21C-4B01-82E6-99E19ADEB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"The consequences of behavior determine the probability that the behavior will occur again" --B. F. 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Skinner</a:t>
            </a:r>
          </a:p>
          <a:p>
            <a:endParaRPr lang="en-US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Video</a:t>
            </a:r>
            <a:r>
              <a:rPr lang="en-US" sz="1200" b="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@2:42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A31F5-9FD1-4AED-B28E-E1F96F4D6F0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“Give me a dozen healthy infants, well-formed, and my own specified world to bring them up in and I’ll guarantee to take any one at random and train him to become any type of specialist I might select—doctor, lawyer, artist, merchant-chief and, yes, even beggar-man and thief, regardless of his talents, penchants, tendencies, abilities, vocations, and race of his ancestors”-J.W.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A31F5-9FD1-4AED-B28E-E1F96F4D6F0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[Man] “is an animal different from other animals only in the types of behavior he displays”- J.W.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A31F5-9FD1-4AED-B28E-E1F96F4D6F0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E71A4-CC92-4B4E-A50B-8A756BC02BD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84F152-ABF5-4D12-86AA-0D70075CCF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E71A4-CC92-4B4E-A50B-8A756BC02BD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84F152-ABF5-4D12-86AA-0D70075CC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E71A4-CC92-4B4E-A50B-8A756BC02BD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84F152-ABF5-4D12-86AA-0D70075CC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E71A4-CC92-4B4E-A50B-8A756BC02BD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84F152-ABF5-4D12-86AA-0D70075CC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E71A4-CC92-4B4E-A50B-8A756BC02BD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84F152-ABF5-4D12-86AA-0D70075CCF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E71A4-CC92-4B4E-A50B-8A756BC02BD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84F152-ABF5-4D12-86AA-0D70075CC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E71A4-CC92-4B4E-A50B-8A756BC02BD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84F152-ABF5-4D12-86AA-0D70075CCF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E71A4-CC92-4B4E-A50B-8A756BC02BD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84F152-ABF5-4D12-86AA-0D70075CC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E71A4-CC92-4B4E-A50B-8A756BC02BD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84F152-ABF5-4D12-86AA-0D70075CC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E71A4-CC92-4B4E-A50B-8A756BC02BD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84F152-ABF5-4D12-86AA-0D70075CC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5EE71A4-CC92-4B4E-A50B-8A756BC02BD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84F152-ABF5-4D12-86AA-0D70075CC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EE71A4-CC92-4B4E-A50B-8A756BC02BD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84F152-ABF5-4D12-86AA-0D70075CC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feature=player_embedded&amp;v=MOgowRy2WC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youtube.com/watch?v=yhvaSEJtOV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hvaSEJtOV8" TargetMode="External"/><Relationship Id="rId2" Type="http://schemas.openxmlformats.org/officeDocument/2006/relationships/hyperlink" Target="http://www.youtube.com/watch?feature=player_embedded&amp;v=MOgowRy2WC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feature=player_embedded&amp;v=YIEt6TrjJX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embedded&amp;v=YIEt6TrjJX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772400" cy="1975104"/>
          </a:xfrm>
        </p:spPr>
        <p:txBody>
          <a:bodyPr/>
          <a:lstStyle/>
          <a:p>
            <a:r>
              <a:rPr lang="en-US" sz="6000" dirty="0" smtClean="0"/>
              <a:t>B.F. Skinner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-shot-2012-10-31-at-12.35.49-P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917" y="0"/>
            <a:ext cx="772416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3708" y="1"/>
            <a:ext cx="923770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Skinner’s Box</a:t>
            </a:r>
            <a:endParaRPr lang="en-US" dirty="0"/>
          </a:p>
        </p:txBody>
      </p:sp>
      <p:pic>
        <p:nvPicPr>
          <p:cNvPr id="4" name="Content Placeholder 3" descr="skinnerp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52600" y="1784350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th (1)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00200" y="1295400"/>
            <a:ext cx="6400800" cy="509930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smtClean="0"/>
              <a:t>Works Cited</a:t>
            </a:r>
          </a:p>
          <a:p>
            <a:r>
              <a:rPr lang="en-US" dirty="0" smtClean="0"/>
              <a:t>Cherry, K. (2013). </a:t>
            </a:r>
            <a:r>
              <a:rPr lang="en-US" i="1" dirty="0" smtClean="0"/>
              <a:t>About.com.</a:t>
            </a:r>
            <a:r>
              <a:rPr lang="en-US" dirty="0" smtClean="0"/>
              <a:t> Retrieved 4 21, 2013, from What is the Law of Effect: http://psychology.about.com/od/lindex/g/lawofeffect.htm</a:t>
            </a:r>
          </a:p>
          <a:p>
            <a:r>
              <a:rPr lang="en-US" dirty="0" smtClean="0"/>
              <a:t>Cherry, K. (</a:t>
            </a:r>
            <a:r>
              <a:rPr lang="en-US" dirty="0" err="1" smtClean="0"/>
              <a:t>n.d</a:t>
            </a:r>
            <a:r>
              <a:rPr lang="en-US" dirty="0" smtClean="0"/>
              <a:t>.). </a:t>
            </a:r>
            <a:r>
              <a:rPr lang="en-US" i="1" dirty="0" smtClean="0"/>
              <a:t>B.F. Skinner Biography.</a:t>
            </a:r>
            <a:r>
              <a:rPr lang="en-US" dirty="0" smtClean="0"/>
              <a:t> Retrieved 2 1, 2013, from About.com: http://psychology.about.com/od/profilesofmajorthinkers/p/bio_skinner.htm</a:t>
            </a:r>
          </a:p>
          <a:p>
            <a:r>
              <a:rPr lang="en-US" dirty="0" err="1" smtClean="0"/>
              <a:t>Culatta</a:t>
            </a:r>
            <a:r>
              <a:rPr lang="en-US" dirty="0" smtClean="0"/>
              <a:t>, R. (2013). </a:t>
            </a:r>
            <a:r>
              <a:rPr lang="en-US" i="1" dirty="0" smtClean="0"/>
              <a:t>Instructional Design.</a:t>
            </a:r>
            <a:r>
              <a:rPr lang="en-US" dirty="0" smtClean="0"/>
              <a:t> Retrieved 4 21, 2013, from Operant Conditioning: http://www.instructionaldesign.org/theories/operant-conditioning.html</a:t>
            </a:r>
          </a:p>
          <a:p>
            <a:r>
              <a:rPr lang="en-US" dirty="0" smtClean="0"/>
              <a:t>McLeod, S. (2007). </a:t>
            </a:r>
            <a:r>
              <a:rPr lang="en-US" i="1" dirty="0" smtClean="0"/>
              <a:t>Skinner- Operant Conditioning.</a:t>
            </a:r>
            <a:r>
              <a:rPr lang="en-US" dirty="0" smtClean="0"/>
              <a:t> Retrieved 2 1, 2013, from Simply Psychology: http://www.simplypsychology.org/operant-conditioning.html</a:t>
            </a:r>
          </a:p>
          <a:p>
            <a:r>
              <a:rPr lang="en-US" dirty="0" smtClean="0"/>
              <a:t>New World Encyclopedia. (2008, 4 4). </a:t>
            </a:r>
            <a:r>
              <a:rPr lang="en-US" i="1" dirty="0" smtClean="0"/>
              <a:t>New World Encyclopedia.</a:t>
            </a:r>
            <a:r>
              <a:rPr lang="en-US" dirty="0" smtClean="0"/>
              <a:t> Retrieved 4 21, 2013, from B.F. Skinner: http://www.newworldencyclopedia.org/entry/B._F._Skinner</a:t>
            </a:r>
          </a:p>
          <a:p>
            <a:r>
              <a:rPr lang="en-US" dirty="0" smtClean="0"/>
              <a:t>Zimmer, G. (1999). </a:t>
            </a:r>
            <a:r>
              <a:rPr lang="en-US" i="1" dirty="0" smtClean="0"/>
              <a:t>FTR.</a:t>
            </a:r>
            <a:r>
              <a:rPr lang="en-US" dirty="0" smtClean="0"/>
              <a:t> Retrieved 4 21, 2013, from B.F. Skinner: http://www.sntp.net/behaviorism/skinner.htm</a:t>
            </a:r>
          </a:p>
          <a:p>
            <a:r>
              <a:rPr lang="en-US" dirty="0" smtClean="0"/>
              <a:t> </a:t>
            </a:r>
          </a:p>
          <a:p>
            <a:r>
              <a:rPr lang="en-US" u="sng" dirty="0" smtClean="0">
                <a:hlinkClick r:id="rId2"/>
              </a:rPr>
              <a:t>http://www.youtube.com/watch?feature=player_embedded&amp;v=MOgowRy2WC0</a:t>
            </a:r>
            <a:endParaRPr lang="en-US" dirty="0" smtClean="0"/>
          </a:p>
          <a:p>
            <a:r>
              <a:rPr lang="en-US" u="sng" dirty="0" smtClean="0">
                <a:hlinkClick r:id="rId3"/>
              </a:rPr>
              <a:t>http://www.youtube.com/watch?v=yhvaSEJtOV8</a:t>
            </a:r>
            <a:r>
              <a:rPr lang="en-US" dirty="0" smtClean="0"/>
              <a:t> </a:t>
            </a:r>
          </a:p>
          <a:p>
            <a:r>
              <a:rPr lang="en-US" u="sng" smtClean="0">
                <a:hlinkClick r:id="rId4"/>
              </a:rPr>
              <a:t>http://www.youtube.com/watch?feature=player_embedded&amp;v=YIEt6TrjJXw#!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B.F. Skinner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March 20</a:t>
            </a:r>
            <a:r>
              <a:rPr lang="en-US" baseline="30000" dirty="0" smtClean="0"/>
              <a:t>th</a:t>
            </a:r>
            <a:r>
              <a:rPr lang="en-US" dirty="0" smtClean="0"/>
              <a:t>, 1904</a:t>
            </a:r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B.A. English Lit.</a:t>
            </a:r>
          </a:p>
          <a:p>
            <a:pPr lvl="2"/>
            <a:r>
              <a:rPr lang="en-US" dirty="0" smtClean="0"/>
              <a:t>Hamilton College</a:t>
            </a:r>
          </a:p>
          <a:p>
            <a:pPr lvl="1"/>
            <a:r>
              <a:rPr lang="en-US" dirty="0" smtClean="0"/>
              <a:t>Psychology Grad. Program</a:t>
            </a:r>
          </a:p>
          <a:p>
            <a:pPr lvl="2"/>
            <a:r>
              <a:rPr lang="en-US" dirty="0" smtClean="0"/>
              <a:t>Harvard</a:t>
            </a:r>
          </a:p>
          <a:p>
            <a:r>
              <a:rPr lang="en-US" dirty="0" smtClean="0"/>
              <a:t>Influences</a:t>
            </a:r>
          </a:p>
          <a:p>
            <a:pPr lvl="1"/>
            <a:r>
              <a:rPr lang="en-US" dirty="0" smtClean="0"/>
              <a:t>Watson</a:t>
            </a:r>
          </a:p>
          <a:p>
            <a:pPr lvl="1"/>
            <a:r>
              <a:rPr lang="en-US" dirty="0" smtClean="0"/>
              <a:t>Pavlov</a:t>
            </a:r>
          </a:p>
          <a:p>
            <a:r>
              <a:rPr lang="en-US" dirty="0" smtClean="0"/>
              <a:t>Observable Behavior</a:t>
            </a:r>
            <a:endParaRPr lang="en-US" dirty="0"/>
          </a:p>
        </p:txBody>
      </p:sp>
      <p:pic>
        <p:nvPicPr>
          <p:cNvPr id="5" name="Content Placeholder 4" descr="skinner.jpg">
            <a:hlinkClick r:id="rId3"/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506027" y="1676400"/>
            <a:ext cx="2770187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Broadus Watson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January 9, 1878</a:t>
            </a:r>
          </a:p>
          <a:p>
            <a:pPr lvl="1"/>
            <a:r>
              <a:rPr lang="en-US" dirty="0" smtClean="0"/>
              <a:t>Too </a:t>
            </a:r>
            <a:r>
              <a:rPr lang="en-US" dirty="0" smtClean="0"/>
              <a:t>poor for Medical Degree</a:t>
            </a:r>
          </a:p>
          <a:p>
            <a:r>
              <a:rPr lang="en-US" dirty="0" smtClean="0"/>
              <a:t>Areas of Focus</a:t>
            </a:r>
          </a:p>
          <a:p>
            <a:pPr lvl="1"/>
            <a:r>
              <a:rPr lang="en-US" dirty="0" smtClean="0"/>
              <a:t>Comparative Animal Psychology</a:t>
            </a:r>
          </a:p>
          <a:p>
            <a:pPr lvl="1"/>
            <a:r>
              <a:rPr lang="en-US" dirty="0" smtClean="0"/>
              <a:t>Behaviorism</a:t>
            </a:r>
          </a:p>
          <a:p>
            <a:pPr lvl="1"/>
            <a:r>
              <a:rPr lang="en-US" dirty="0" smtClean="0"/>
              <a:t>Emotional Conditioning</a:t>
            </a:r>
          </a:p>
          <a:p>
            <a:endParaRPr lang="en-US" dirty="0" smtClean="0"/>
          </a:p>
        </p:txBody>
      </p:sp>
      <p:pic>
        <p:nvPicPr>
          <p:cNvPr id="6" name="Content Placeholder 5" descr="johnbwatson1sized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600200"/>
            <a:ext cx="2667000" cy="39069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Objectivist</a:t>
            </a:r>
          </a:p>
          <a:p>
            <a:pPr lvl="1"/>
            <a:r>
              <a:rPr lang="en-US" dirty="0" smtClean="0"/>
              <a:t>Operationalized behavior</a:t>
            </a:r>
          </a:p>
          <a:p>
            <a:r>
              <a:rPr lang="en-US" dirty="0" smtClean="0"/>
              <a:t>Psychology is a Natural Science</a:t>
            </a:r>
          </a:p>
          <a:p>
            <a:r>
              <a:rPr lang="en-US" dirty="0" smtClean="0"/>
              <a:t>Evolutionary Reactions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ie</a:t>
            </a:r>
            <a:r>
              <a:rPr lang="en-US" dirty="0" smtClean="0"/>
              <a:t>. Innate Reflexes)</a:t>
            </a:r>
          </a:p>
          <a:p>
            <a:r>
              <a:rPr lang="en-US" dirty="0" smtClean="0"/>
              <a:t>Environment shapes behavior</a:t>
            </a:r>
          </a:p>
          <a:p>
            <a:r>
              <a:rPr lang="en-US" dirty="0" smtClean="0"/>
              <a:t>Human Conscious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Operant Conditioning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Thorndike’s Law of Effect</a:t>
            </a:r>
          </a:p>
          <a:p>
            <a:pPr lvl="1"/>
            <a:r>
              <a:rPr lang="en-US" dirty="0" smtClean="0"/>
              <a:t>Reinforcement on behaviors</a:t>
            </a:r>
          </a:p>
          <a:p>
            <a:r>
              <a:rPr lang="en-US" dirty="0" smtClean="0"/>
              <a:t>Tested</a:t>
            </a:r>
          </a:p>
          <a:p>
            <a:pPr lvl="1"/>
            <a:r>
              <a:rPr lang="en-US" dirty="0" smtClean="0"/>
              <a:t>Response rates to reinforcement</a:t>
            </a:r>
          </a:p>
          <a:p>
            <a:pPr lvl="2"/>
            <a:r>
              <a:rPr lang="en-US" dirty="0" smtClean="0"/>
              <a:t>Positive vs. Negative</a:t>
            </a:r>
          </a:p>
          <a:p>
            <a:pPr lvl="2"/>
            <a:r>
              <a:rPr lang="en-US" dirty="0" smtClean="0"/>
              <a:t>Fixed vs. Variable</a:t>
            </a:r>
          </a:p>
          <a:p>
            <a:pPr lvl="2"/>
            <a:r>
              <a:rPr lang="en-US" dirty="0" smtClean="0"/>
              <a:t>Ratio vs. Interval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5classicalvsopera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perantConditio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5376" y="1100328"/>
            <a:ext cx="5413248" cy="46573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685800"/>
          <a:ext cx="8229600" cy="5333999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797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Type</a:t>
                      </a:r>
                      <a:endParaRPr lang="en-US" sz="280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87" marR="624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Meaning</a:t>
                      </a:r>
                      <a:endParaRPr lang="en-US" sz="2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87" marR="624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Outcome</a:t>
                      </a:r>
                      <a:endParaRPr lang="en-US" sz="2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87" marR="624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296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Fixed Ratio</a:t>
                      </a:r>
                    </a:p>
                  </a:txBody>
                  <a:tcPr marL="62487" marR="62487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Reinforcement depends on definite number of responses</a:t>
                      </a:r>
                    </a:p>
                  </a:txBody>
                  <a:tcPr marL="62487" marR="62487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Activity slows after reinforcement then picks up</a:t>
                      </a:r>
                    </a:p>
                  </a:txBody>
                  <a:tcPr marL="62487" marR="62487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</a:tr>
              <a:tr h="1296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Variable Ratio</a:t>
                      </a:r>
                    </a:p>
                  </a:txBody>
                  <a:tcPr marL="62487" marR="62487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# of responses needed for reinforcement varies</a:t>
                      </a:r>
                    </a:p>
                  </a:txBody>
                  <a:tcPr marL="62487" marR="62487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Highest reinforcement schedule</a:t>
                      </a:r>
                    </a:p>
                  </a:txBody>
                  <a:tcPr marL="62487" marR="624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2966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Fixed Interval</a:t>
                      </a:r>
                    </a:p>
                  </a:txBody>
                  <a:tcPr marL="62487" marR="62487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Reinforcement depends on a fixed time</a:t>
                      </a:r>
                    </a:p>
                  </a:txBody>
                  <a:tcPr marL="62487" marR="62487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Activity increases as deadline nears</a:t>
                      </a:r>
                    </a:p>
                  </a:txBody>
                  <a:tcPr marL="62487" marR="624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</a:tr>
              <a:tr h="8644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Variable Interval</a:t>
                      </a:r>
                    </a:p>
                  </a:txBody>
                  <a:tcPr marL="62487" marR="62487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Time between reinforcement varies</a:t>
                      </a:r>
                    </a:p>
                  </a:txBody>
                  <a:tcPr marL="62487" marR="62487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Stead activity results</a:t>
                      </a:r>
                    </a:p>
                  </a:txBody>
                  <a:tcPr marL="62487" marR="624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124" y="0"/>
            <a:ext cx="850175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294</TotalTime>
  <Words>432</Words>
  <Application>Microsoft Office PowerPoint</Application>
  <PresentationFormat>On-screen Show (4:3)</PresentationFormat>
  <Paragraphs>71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Metro</vt:lpstr>
      <vt:lpstr>B.F. Skinner</vt:lpstr>
      <vt:lpstr>B.F. Skinner</vt:lpstr>
      <vt:lpstr>John Broadus Watson</vt:lpstr>
      <vt:lpstr>Watson’s Work</vt:lpstr>
      <vt:lpstr>Operant Conditioning</vt:lpstr>
      <vt:lpstr>Slide 6</vt:lpstr>
      <vt:lpstr>Slide 7</vt:lpstr>
      <vt:lpstr>Slide 8</vt:lpstr>
      <vt:lpstr>Slide 9</vt:lpstr>
      <vt:lpstr>Slide 10</vt:lpstr>
      <vt:lpstr>Slide 11</vt:lpstr>
      <vt:lpstr>Skinner’s Box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B.F. Skinner</dc:title>
  <dc:creator>Derek</dc:creator>
  <cp:lastModifiedBy>Derek</cp:lastModifiedBy>
  <cp:revision>22</cp:revision>
  <dcterms:created xsi:type="dcterms:W3CDTF">2013-04-25T03:26:37Z</dcterms:created>
  <dcterms:modified xsi:type="dcterms:W3CDTF">2013-04-30T05:12:25Z</dcterms:modified>
</cp:coreProperties>
</file>