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9"/>
  </p:notesMasterIdLst>
  <p:sldIdLst>
    <p:sldId id="256" r:id="rId2"/>
    <p:sldId id="257" r:id="rId3"/>
    <p:sldId id="259" r:id="rId4"/>
    <p:sldId id="261" r:id="rId5"/>
    <p:sldId id="262" r:id="rId6"/>
    <p:sldId id="260" r:id="rId7"/>
    <p:sldId id="258"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632" autoAdjust="0"/>
  </p:normalViewPr>
  <p:slideViewPr>
    <p:cSldViewPr>
      <p:cViewPr varScale="1">
        <p:scale>
          <a:sx n="81" d="100"/>
          <a:sy n="81" d="100"/>
        </p:scale>
        <p:origin x="-124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759FB7-F7E9-422E-A591-168EBF7975E1}" type="datetimeFigureOut">
              <a:rPr lang="en-US" smtClean="0"/>
              <a:t>4/30/2013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991F23-F190-4ECE-A99E-E1A6E1A3D398}" type="slidenum">
              <a:rPr lang="en-US" smtClean="0"/>
              <a:t>‹#›</a:t>
            </a:fld>
            <a:endParaRPr lang="en-US"/>
          </a:p>
        </p:txBody>
      </p:sp>
    </p:spTree>
    <p:extLst>
      <p:ext uri="{BB962C8B-B14F-4D97-AF65-F5344CB8AC3E}">
        <p14:creationId xmlns:p14="http://schemas.microsoft.com/office/powerpoint/2010/main" val="15213540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991F23-F190-4ECE-A99E-E1A6E1A3D398}" type="slidenum">
              <a:rPr lang="en-US" smtClean="0"/>
              <a:t>1</a:t>
            </a:fld>
            <a:endParaRPr lang="en-US"/>
          </a:p>
        </p:txBody>
      </p:sp>
    </p:spTree>
    <p:extLst>
      <p:ext uri="{BB962C8B-B14F-4D97-AF65-F5344CB8AC3E}">
        <p14:creationId xmlns:p14="http://schemas.microsoft.com/office/powerpoint/2010/main" val="9650997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Fourth child but only surviving.</a:t>
            </a:r>
            <a:r>
              <a:rPr lang="en-US" baseline="0" dirty="0" smtClean="0"/>
              <a:t> Mother was always depressed and would sometimes disappear from home up until they moved closer to her parents. Rather be left alone with his thoughts. Lost consciousness at age 12 in school (pushed by a kid). Started fainting when it came time to go to school or do homework. Neurosis = </a:t>
            </a:r>
            <a:r>
              <a:rPr lang="en-US" sz="1200" b="0" i="0" kern="1200" dirty="0" smtClean="0">
                <a:solidFill>
                  <a:schemeClr val="tx1"/>
                </a:solidFill>
                <a:effectLst/>
                <a:latin typeface="+mn-lt"/>
                <a:ea typeface="+mn-ea"/>
                <a:cs typeface="+mn-cs"/>
              </a:rPr>
              <a:t>a mental and emotional disorder that affects only part of the personality, is accompanied by a less distorted perception of reality than in a </a:t>
            </a:r>
            <a:r>
              <a:rPr lang="en-US" sz="1200" b="0" i="0" kern="1200" dirty="0" smtClean="0">
                <a:solidFill>
                  <a:schemeClr val="tx1"/>
                </a:solidFill>
                <a:effectLst/>
                <a:latin typeface="+mn-lt"/>
                <a:ea typeface="+mn-ea"/>
                <a:cs typeface="+mn-cs"/>
              </a:rPr>
              <a:t>psychosis, </a:t>
            </a:r>
            <a:r>
              <a:rPr lang="en-US" sz="1200" b="0" i="0" kern="1200" dirty="0" smtClean="0">
                <a:solidFill>
                  <a:schemeClr val="tx1"/>
                </a:solidFill>
                <a:effectLst/>
                <a:latin typeface="+mn-lt"/>
                <a:ea typeface="+mn-ea"/>
                <a:cs typeface="+mn-cs"/>
              </a:rPr>
              <a:t>does not result in disturbance of the use of language, and is accompanied by various physical, physiological, and mental disturbances (</a:t>
            </a:r>
            <a:r>
              <a:rPr lang="en-US" sz="1200" b="0" i="0" kern="1200" dirty="0" smtClean="0">
                <a:solidFill>
                  <a:schemeClr val="tx1"/>
                </a:solidFill>
                <a:effectLst/>
                <a:latin typeface="+mn-lt"/>
                <a:ea typeface="+mn-ea"/>
                <a:cs typeface="+mn-cs"/>
              </a:rPr>
              <a:t>as</a:t>
            </a:r>
            <a:r>
              <a:rPr lang="en-US" sz="1200" b="0" i="0" kern="1200" baseline="0" dirty="0" smtClean="0">
                <a:solidFill>
                  <a:schemeClr val="tx1"/>
                </a:solidFill>
                <a:effectLst/>
                <a:latin typeface="+mn-lt"/>
                <a:ea typeface="+mn-ea"/>
                <a:cs typeface="+mn-cs"/>
              </a:rPr>
              <a:t> </a:t>
            </a:r>
            <a:r>
              <a:rPr lang="en-US" sz="1200" b="0" i="0" u="none" strike="noStrike" kern="1200" dirty="0" smtClean="0">
                <a:solidFill>
                  <a:schemeClr val="tx1"/>
                </a:solidFill>
                <a:effectLst/>
                <a:latin typeface="+mn-lt"/>
                <a:ea typeface="+mn-ea"/>
                <a:cs typeface="+mn-cs"/>
              </a:rPr>
              <a:t>visceral </a:t>
            </a:r>
            <a:r>
              <a:rPr lang="en-US" sz="1200" b="0" i="0" kern="1200" dirty="0" smtClean="0">
                <a:solidFill>
                  <a:schemeClr val="tx1"/>
                </a:solidFill>
                <a:effectLst/>
                <a:latin typeface="+mn-lt"/>
                <a:ea typeface="+mn-ea"/>
                <a:cs typeface="+mn-cs"/>
              </a:rPr>
              <a:t>symptoms</a:t>
            </a:r>
            <a:r>
              <a:rPr lang="en-US" sz="1200" b="0" i="0" kern="1200" dirty="0" smtClean="0">
                <a:solidFill>
                  <a:schemeClr val="tx1"/>
                </a:solidFill>
                <a:effectLst/>
                <a:latin typeface="+mn-lt"/>
                <a:ea typeface="+mn-ea"/>
                <a:cs typeface="+mn-cs"/>
              </a:rPr>
              <a:t>, anxieties, or </a:t>
            </a:r>
            <a:r>
              <a:rPr lang="en-US" sz="1200" b="0" i="0" kern="1200" dirty="0" smtClean="0">
                <a:solidFill>
                  <a:schemeClr val="tx1"/>
                </a:solidFill>
                <a:effectLst/>
                <a:latin typeface="+mn-lt"/>
                <a:ea typeface="+mn-ea"/>
                <a:cs typeface="+mn-cs"/>
              </a:rPr>
              <a:t>phobias)</a:t>
            </a:r>
            <a:endParaRPr lang="en-US" dirty="0"/>
          </a:p>
        </p:txBody>
      </p:sp>
      <p:sp>
        <p:nvSpPr>
          <p:cNvPr id="4" name="Slide Number Placeholder 3"/>
          <p:cNvSpPr>
            <a:spLocks noGrp="1"/>
          </p:cNvSpPr>
          <p:nvPr>
            <p:ph type="sldNum" sz="quarter" idx="10"/>
          </p:nvPr>
        </p:nvSpPr>
        <p:spPr/>
        <p:txBody>
          <a:bodyPr/>
          <a:lstStyle/>
          <a:p>
            <a:fld id="{42991F23-F190-4ECE-A99E-E1A6E1A3D398}" type="slidenum">
              <a:rPr lang="en-US" smtClean="0"/>
              <a:t>2</a:t>
            </a:fld>
            <a:endParaRPr lang="en-US"/>
          </a:p>
        </p:txBody>
      </p:sp>
    </p:spTree>
    <p:extLst>
      <p:ext uri="{BB962C8B-B14F-4D97-AF65-F5344CB8AC3E}">
        <p14:creationId xmlns:p14="http://schemas.microsoft.com/office/powerpoint/2010/main" val="41060487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Mainly examined</a:t>
            </a:r>
            <a:r>
              <a:rPr lang="en-US" baseline="0" dirty="0" smtClean="0"/>
              <a:t> patients, takes care of them, and keeping medical histories. Later rejected Freud’s theory because Freud believed sex was the sole source of behavior motivation. Analytical psychology is a form of analysis in which the emphasis of the treatment process is on strengthening the individual's connection to, and consciousness of, the creative and healing elements as well as destructive potentials within the psyche.</a:t>
            </a:r>
            <a:endParaRPr lang="en-US" dirty="0"/>
          </a:p>
        </p:txBody>
      </p:sp>
      <p:sp>
        <p:nvSpPr>
          <p:cNvPr id="4" name="Slide Number Placeholder 3"/>
          <p:cNvSpPr>
            <a:spLocks noGrp="1"/>
          </p:cNvSpPr>
          <p:nvPr>
            <p:ph type="sldNum" sz="quarter" idx="10"/>
          </p:nvPr>
        </p:nvSpPr>
        <p:spPr/>
        <p:txBody>
          <a:bodyPr/>
          <a:lstStyle/>
          <a:p>
            <a:fld id="{42991F23-F190-4ECE-A99E-E1A6E1A3D398}" type="slidenum">
              <a:rPr lang="en-US" smtClean="0"/>
              <a:t>3</a:t>
            </a:fld>
            <a:endParaRPr lang="en-US"/>
          </a:p>
        </p:txBody>
      </p:sp>
    </p:spTree>
    <p:extLst>
      <p:ext uri="{BB962C8B-B14F-4D97-AF65-F5344CB8AC3E}">
        <p14:creationId xmlns:p14="http://schemas.microsoft.com/office/powerpoint/2010/main" val="25265795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Ego: executive of the individual;</a:t>
            </a:r>
            <a:r>
              <a:rPr lang="en-US" baseline="0" dirty="0" smtClean="0"/>
              <a:t> involved in making decisions, learning, growing and obtaining wisdom</a:t>
            </a:r>
          </a:p>
          <a:p>
            <a:endParaRPr lang="en-US" baseline="0" dirty="0" smtClean="0"/>
          </a:p>
          <a:p>
            <a:r>
              <a:rPr lang="en-US" baseline="0" dirty="0" smtClean="0"/>
              <a:t>Personal Unconscious: Describes anything that can be brought to the conscious mind with ease, but isn’t presently, including impulses, fears, traumas and memories. Included in this category are memories that have been suppressed or forgotten, or are too weak to reach the conscious mind. </a:t>
            </a:r>
          </a:p>
          <a:p>
            <a:endParaRPr lang="en-US" dirty="0" smtClean="0"/>
          </a:p>
          <a:p>
            <a:r>
              <a:rPr lang="en-US" dirty="0" smtClean="0"/>
              <a:t>Collective Unconscious: Jung’s theory of the collective unconscious is often described as the ‘driving inheritance’ or ‘psychic inheritance’. This part of the psyche is never consciously called upon, but directs a person’s emotional reactions. It is a collection of the religious, spiritual and mythological symbols which are passed down through the generations and therefore pre-date the individual.</a:t>
            </a:r>
            <a:endParaRPr lang="en-US" dirty="0"/>
          </a:p>
        </p:txBody>
      </p:sp>
      <p:sp>
        <p:nvSpPr>
          <p:cNvPr id="4" name="Slide Number Placeholder 3"/>
          <p:cNvSpPr>
            <a:spLocks noGrp="1"/>
          </p:cNvSpPr>
          <p:nvPr>
            <p:ph type="sldNum" sz="quarter" idx="10"/>
          </p:nvPr>
        </p:nvSpPr>
        <p:spPr/>
        <p:txBody>
          <a:bodyPr/>
          <a:lstStyle/>
          <a:p>
            <a:fld id="{42991F23-F190-4ECE-A99E-E1A6E1A3D398}" type="slidenum">
              <a:rPr lang="en-US" smtClean="0"/>
              <a:t>4</a:t>
            </a:fld>
            <a:endParaRPr lang="en-US"/>
          </a:p>
        </p:txBody>
      </p:sp>
    </p:spTree>
    <p:extLst>
      <p:ext uri="{BB962C8B-B14F-4D97-AF65-F5344CB8AC3E}">
        <p14:creationId xmlns:p14="http://schemas.microsoft.com/office/powerpoint/2010/main" val="3030691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general, it is the process by which individual beings are formed and differentiated [from other human beings]," explained in Psychological Types. "In particular, it is the development of the psychological individual as a being distinct from the general, collective psychology."</a:t>
            </a:r>
          </a:p>
          <a:p>
            <a:endParaRPr lang="en-US" dirty="0"/>
          </a:p>
        </p:txBody>
      </p:sp>
      <p:sp>
        <p:nvSpPr>
          <p:cNvPr id="4" name="Slide Number Placeholder 3"/>
          <p:cNvSpPr>
            <a:spLocks noGrp="1"/>
          </p:cNvSpPr>
          <p:nvPr>
            <p:ph type="sldNum" sz="quarter" idx="10"/>
          </p:nvPr>
        </p:nvSpPr>
        <p:spPr/>
        <p:txBody>
          <a:bodyPr/>
          <a:lstStyle/>
          <a:p>
            <a:fld id="{42991F23-F190-4ECE-A99E-E1A6E1A3D398}" type="slidenum">
              <a:rPr lang="en-US" smtClean="0"/>
              <a:t>5</a:t>
            </a:fld>
            <a:endParaRPr lang="en-US"/>
          </a:p>
        </p:txBody>
      </p:sp>
    </p:spTree>
    <p:extLst>
      <p:ext uri="{BB962C8B-B14F-4D97-AF65-F5344CB8AC3E}">
        <p14:creationId xmlns:p14="http://schemas.microsoft.com/office/powerpoint/2010/main" val="3030691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Mainly about newly invented test of word associations,</a:t>
            </a:r>
            <a:r>
              <a:rPr lang="en-US" baseline="0" dirty="0" smtClean="0"/>
              <a:t> such as </a:t>
            </a:r>
            <a:r>
              <a:rPr lang="en-US" sz="1200" b="0" i="0" kern="1200" dirty="0" smtClean="0">
                <a:solidFill>
                  <a:schemeClr val="tx1"/>
                </a:solidFill>
                <a:effectLst/>
                <a:latin typeface="+mn-lt"/>
                <a:ea typeface="+mn-ea"/>
                <a:cs typeface="+mn-cs"/>
              </a:rPr>
              <a:t>Studies in Word Association,</a:t>
            </a:r>
            <a:r>
              <a:rPr lang="en-US" sz="1200" b="0" i="0" kern="1200" baseline="0" dirty="0" smtClean="0">
                <a:solidFill>
                  <a:schemeClr val="tx1"/>
                </a:solidFill>
                <a:effectLst/>
                <a:latin typeface="+mn-lt"/>
                <a:ea typeface="+mn-ea"/>
                <a:cs typeface="+mn-cs"/>
              </a:rPr>
              <a:t> &amp;</a:t>
            </a:r>
            <a:r>
              <a:rPr lang="en-US" sz="1200" b="0" i="0" kern="1200" dirty="0" smtClean="0">
                <a:solidFill>
                  <a:schemeClr val="tx1"/>
                </a:solidFill>
                <a:effectLst/>
                <a:latin typeface="+mn-lt"/>
                <a:ea typeface="+mn-ea"/>
                <a:cs typeface="+mn-cs"/>
              </a:rPr>
              <a:t> Collected Papers on Analytical Psychology.</a:t>
            </a:r>
          </a:p>
          <a:p>
            <a:r>
              <a:rPr lang="en-US" dirty="0" smtClean="0"/>
              <a:t> 1907 works sent to Freud </a:t>
            </a:r>
            <a:endParaRPr lang="en-US" dirty="0"/>
          </a:p>
        </p:txBody>
      </p:sp>
      <p:sp>
        <p:nvSpPr>
          <p:cNvPr id="4" name="Slide Number Placeholder 3"/>
          <p:cNvSpPr>
            <a:spLocks noGrp="1"/>
          </p:cNvSpPr>
          <p:nvPr>
            <p:ph type="sldNum" sz="quarter" idx="10"/>
          </p:nvPr>
        </p:nvSpPr>
        <p:spPr/>
        <p:txBody>
          <a:bodyPr/>
          <a:lstStyle/>
          <a:p>
            <a:fld id="{42991F23-F190-4ECE-A99E-E1A6E1A3D398}" type="slidenum">
              <a:rPr lang="en-US" smtClean="0"/>
              <a:t>6</a:t>
            </a:fld>
            <a:endParaRPr lang="en-US"/>
          </a:p>
        </p:txBody>
      </p:sp>
    </p:spTree>
    <p:extLst>
      <p:ext uri="{BB962C8B-B14F-4D97-AF65-F5344CB8AC3E}">
        <p14:creationId xmlns:p14="http://schemas.microsoft.com/office/powerpoint/2010/main" val="14541221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991F23-F190-4ECE-A99E-E1A6E1A3D398}" type="slidenum">
              <a:rPr lang="en-US" smtClean="0"/>
              <a:t>7</a:t>
            </a:fld>
            <a:endParaRPr lang="en-US"/>
          </a:p>
        </p:txBody>
      </p:sp>
    </p:spTree>
    <p:extLst>
      <p:ext uri="{BB962C8B-B14F-4D97-AF65-F5344CB8AC3E}">
        <p14:creationId xmlns:p14="http://schemas.microsoft.com/office/powerpoint/2010/main" val="37937457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36B57606-83C5-4597-8C97-191C145226A9}" type="datetimeFigureOut">
              <a:rPr lang="en-US" smtClean="0"/>
              <a:t>4/30/2013</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AFEEC92A-E68C-4690-8C20-68B84B072887}" type="slidenum">
              <a:rPr lang="en-US" smtClean="0"/>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B57606-83C5-4597-8C97-191C145226A9}" type="datetimeFigureOut">
              <a:rPr lang="en-US" smtClean="0"/>
              <a:t>4/30/2013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EEC92A-E68C-4690-8C20-68B84B072887}" type="slidenum">
              <a:rPr lang="en-US" smtClean="0"/>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B57606-83C5-4597-8C97-191C145226A9}" type="datetimeFigureOut">
              <a:rPr lang="en-US" smtClean="0"/>
              <a:t>4/30/2013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EEC92A-E68C-4690-8C20-68B84B072887}" type="slidenum">
              <a:rPr lang="en-US" smtClean="0"/>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B57606-83C5-4597-8C97-191C145226A9}" type="datetimeFigureOut">
              <a:rPr lang="en-US" smtClean="0"/>
              <a:t>4/30/2013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EEC92A-E68C-4690-8C20-68B84B072887}" type="slidenum">
              <a:rPr lang="en-US" smtClean="0"/>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B57606-83C5-4597-8C97-191C145226A9}" type="datetimeFigureOut">
              <a:rPr lang="en-US" smtClean="0"/>
              <a:t>4/30/2013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EEC92A-E68C-4690-8C20-68B84B07288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6B57606-83C5-4597-8C97-191C145226A9}" type="datetimeFigureOut">
              <a:rPr lang="en-US" smtClean="0"/>
              <a:t>4/30/2013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EEC92A-E68C-4690-8C20-68B84B072887}" type="slidenum">
              <a:rPr lang="en-US" smtClean="0"/>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6B57606-83C5-4597-8C97-191C145226A9}" type="datetimeFigureOut">
              <a:rPr lang="en-US" smtClean="0"/>
              <a:t>4/30/2013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EEC92A-E68C-4690-8C20-68B84B072887}" type="slidenum">
              <a:rPr lang="en-US" smtClean="0"/>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6B57606-83C5-4597-8C97-191C145226A9}" type="datetimeFigureOut">
              <a:rPr lang="en-US" smtClean="0"/>
              <a:t>4/30/2013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EEC92A-E68C-4690-8C20-68B84B072887}" type="slidenum">
              <a:rPr lang="en-US" smtClean="0"/>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B57606-83C5-4597-8C97-191C145226A9}" type="datetimeFigureOut">
              <a:rPr lang="en-US" smtClean="0"/>
              <a:t>4/30/2013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EEC92A-E68C-4690-8C20-68B84B07288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B57606-83C5-4597-8C97-191C145226A9}" type="datetimeFigureOut">
              <a:rPr lang="en-US" smtClean="0"/>
              <a:t>4/30/2013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EEC92A-E68C-4690-8C20-68B84B07288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B57606-83C5-4597-8C97-191C145226A9}" type="datetimeFigureOut">
              <a:rPr lang="en-US" smtClean="0"/>
              <a:t>4/30/2013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EEC92A-E68C-4690-8C20-68B84B07288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36B57606-83C5-4597-8C97-191C145226A9}" type="datetimeFigureOut">
              <a:rPr lang="en-US" smtClean="0"/>
              <a:t>4/30/2013</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AFEEC92A-E68C-4690-8C20-68B84B07288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y66F58fbNxk"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www.youtube.com/watch?v=BX_nMwYa-nw"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www.youtube.com/watch?v=BX_nMwYa-nw" TargetMode="External"/><Relationship Id="rId3" Type="http://schemas.openxmlformats.org/officeDocument/2006/relationships/hyperlink" Target="http://www.merriam-webster.com/dictionary/neurosis" TargetMode="External"/><Relationship Id="rId7" Type="http://schemas.openxmlformats.org/officeDocument/2006/relationships/hyperlink" Target="https://www.youtube.com/watch?v=y66F58fbNxk"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www.thefreedictionary.com/synchronicity" TargetMode="External"/><Relationship Id="rId5" Type="http://schemas.openxmlformats.org/officeDocument/2006/relationships/hyperlink" Target="http://psychology.about.com/od/profilesofmajorthinkers/p/jungprofile.htm" TargetMode="External"/><Relationship Id="rId10" Type="http://schemas.openxmlformats.org/officeDocument/2006/relationships/hyperlink" Target="http://www.junginla.org/institute/analytical_psychology" TargetMode="External"/><Relationship Id="rId4" Type="http://schemas.openxmlformats.org/officeDocument/2006/relationships/hyperlink" Target="http://www.carl-g-jung.de/english/carljung.html" TargetMode="External"/><Relationship Id="rId9" Type="http://schemas.openxmlformats.org/officeDocument/2006/relationships/hyperlink" Target="http://counsellingcentral.com/carl-jung-the-psyche-or-ego-personal-unconscious-and-collective-unconsciou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Carl Jung</a:t>
            </a:r>
            <a:endParaRPr lang="en-US"/>
          </a:p>
        </p:txBody>
      </p:sp>
      <p:sp>
        <p:nvSpPr>
          <p:cNvPr id="3" name="Subtitle 2"/>
          <p:cNvSpPr>
            <a:spLocks noGrp="1"/>
          </p:cNvSpPr>
          <p:nvPr>
            <p:ph type="subTitle" idx="1"/>
          </p:nvPr>
        </p:nvSpPr>
        <p:spPr/>
        <p:txBody>
          <a:bodyPr/>
          <a:lstStyle/>
          <a:p>
            <a:r>
              <a:rPr lang="en-US" smtClean="0"/>
              <a:t>By: Devone Massey</a:t>
            </a: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8400" y="3124200"/>
            <a:ext cx="2492815" cy="3390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571304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Born: July 26,1875</a:t>
            </a:r>
          </a:p>
          <a:p>
            <a:r>
              <a:rPr lang="en-US" dirty="0" smtClean="0"/>
              <a:t>Died: June 6, 1961</a:t>
            </a:r>
          </a:p>
          <a:p>
            <a:r>
              <a:rPr lang="en-US" dirty="0" err="1" smtClean="0"/>
              <a:t>Kesswil</a:t>
            </a:r>
            <a:r>
              <a:rPr lang="en-US" dirty="0" smtClean="0"/>
              <a:t>, Switzerland</a:t>
            </a:r>
          </a:p>
          <a:p>
            <a:r>
              <a:rPr lang="en-US" dirty="0" smtClean="0"/>
              <a:t>Parents: </a:t>
            </a:r>
          </a:p>
          <a:p>
            <a:pPr lvl="1"/>
            <a:r>
              <a:rPr lang="en-US" dirty="0" smtClean="0"/>
              <a:t>Paul Jung and Emilie </a:t>
            </a:r>
            <a:r>
              <a:rPr lang="en-US" dirty="0" err="1" smtClean="0"/>
              <a:t>Preiswerk</a:t>
            </a:r>
            <a:endParaRPr lang="en-US" dirty="0" smtClean="0"/>
          </a:p>
          <a:p>
            <a:r>
              <a:rPr lang="en-US" dirty="0" smtClean="0"/>
              <a:t>Fourth Child </a:t>
            </a:r>
          </a:p>
          <a:p>
            <a:r>
              <a:rPr lang="en-US" dirty="0" smtClean="0"/>
              <a:t>Introverted and solitary child</a:t>
            </a:r>
          </a:p>
          <a:p>
            <a:r>
              <a:rPr lang="en-US" dirty="0" smtClean="0"/>
              <a:t>At age 12 parents thought he had epilepsy = first encounter with neurosis </a:t>
            </a:r>
            <a:endParaRPr lang="en-US" dirty="0"/>
          </a:p>
        </p:txBody>
      </p:sp>
      <p:sp>
        <p:nvSpPr>
          <p:cNvPr id="3" name="Title 2"/>
          <p:cNvSpPr>
            <a:spLocks noGrp="1"/>
          </p:cNvSpPr>
          <p:nvPr>
            <p:ph type="title"/>
          </p:nvPr>
        </p:nvSpPr>
        <p:spPr/>
        <p:txBody>
          <a:bodyPr/>
          <a:lstStyle/>
          <a:p>
            <a:r>
              <a:rPr lang="en-US" dirty="0" smtClean="0"/>
              <a:t>Background Info.</a:t>
            </a: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1199" y="685800"/>
            <a:ext cx="2735791" cy="3581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79193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Attended Basel’s University</a:t>
            </a:r>
          </a:p>
          <a:p>
            <a:pPr lvl="1"/>
            <a:r>
              <a:rPr lang="en-US" dirty="0" smtClean="0"/>
              <a:t>Studied medicine, psychiatry, philosophy, and theology</a:t>
            </a:r>
          </a:p>
          <a:p>
            <a:r>
              <a:rPr lang="en-US" dirty="0" smtClean="0"/>
              <a:t>Moved to Zurich in 1900 to work with </a:t>
            </a:r>
            <a:r>
              <a:rPr lang="en-US" dirty="0" err="1" smtClean="0"/>
              <a:t>Eugen</a:t>
            </a:r>
            <a:r>
              <a:rPr lang="en-US" dirty="0" smtClean="0"/>
              <a:t> </a:t>
            </a:r>
            <a:r>
              <a:rPr lang="en-US" dirty="0" err="1" smtClean="0"/>
              <a:t>Bleuler</a:t>
            </a:r>
            <a:r>
              <a:rPr lang="en-US" dirty="0" smtClean="0"/>
              <a:t> in a psychiatric hospital</a:t>
            </a:r>
          </a:p>
          <a:p>
            <a:r>
              <a:rPr lang="en-US" dirty="0" smtClean="0"/>
              <a:t>Influenced by Freud</a:t>
            </a:r>
          </a:p>
          <a:p>
            <a:pPr lvl="1"/>
            <a:r>
              <a:rPr lang="en-US" dirty="0" smtClean="0"/>
              <a:t>Developed fascination with unconscious mind</a:t>
            </a:r>
          </a:p>
          <a:p>
            <a:r>
              <a:rPr lang="en-US" dirty="0" smtClean="0"/>
              <a:t>Rejected Freud</a:t>
            </a:r>
          </a:p>
          <a:p>
            <a:r>
              <a:rPr lang="en-US" dirty="0" smtClean="0"/>
              <a:t>Formed Analytical Psychology (Jungian Psychology)</a:t>
            </a:r>
            <a:endParaRPr lang="en-US" dirty="0"/>
          </a:p>
        </p:txBody>
      </p:sp>
      <p:sp>
        <p:nvSpPr>
          <p:cNvPr id="3" name="Title 2"/>
          <p:cNvSpPr>
            <a:spLocks noGrp="1"/>
          </p:cNvSpPr>
          <p:nvPr>
            <p:ph type="title"/>
          </p:nvPr>
        </p:nvSpPr>
        <p:spPr/>
        <p:txBody>
          <a:bodyPr/>
          <a:lstStyle/>
          <a:p>
            <a:r>
              <a:rPr lang="en-US" dirty="0" smtClean="0"/>
              <a:t>Career </a:t>
            </a:r>
            <a:endParaRPr lang="en-US" dirty="0"/>
          </a:p>
        </p:txBody>
      </p:sp>
    </p:spTree>
    <p:extLst>
      <p:ext uri="{BB962C8B-B14F-4D97-AF65-F5344CB8AC3E}">
        <p14:creationId xmlns:p14="http://schemas.microsoft.com/office/powerpoint/2010/main" val="7205703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Divided psyche into 3 parts: ego, personal unconsciousness, and collective unconsciousness </a:t>
            </a:r>
          </a:p>
          <a:p>
            <a:r>
              <a:rPr lang="en-US" dirty="0" smtClean="0"/>
              <a:t>Ego: also known as </a:t>
            </a:r>
            <a:r>
              <a:rPr lang="en-US" dirty="0"/>
              <a:t>conscious mind</a:t>
            </a:r>
            <a:endParaRPr lang="en-US" dirty="0" smtClean="0"/>
          </a:p>
          <a:p>
            <a:r>
              <a:rPr lang="en-US" dirty="0" smtClean="0"/>
              <a:t>Personal Unconsciousness: Stores unique personal experiences and memories (may not be consciously remembered)</a:t>
            </a:r>
          </a:p>
          <a:p>
            <a:r>
              <a:rPr lang="en-US" dirty="0" smtClean="0"/>
              <a:t>Collective Unconsciousness: contains memories and behavioral predispositions (inherited)</a:t>
            </a:r>
          </a:p>
        </p:txBody>
      </p:sp>
      <p:sp>
        <p:nvSpPr>
          <p:cNvPr id="3" name="Title 2"/>
          <p:cNvSpPr>
            <a:spLocks noGrp="1"/>
          </p:cNvSpPr>
          <p:nvPr>
            <p:ph type="title"/>
          </p:nvPr>
        </p:nvSpPr>
        <p:spPr/>
        <p:txBody>
          <a:bodyPr/>
          <a:lstStyle/>
          <a:p>
            <a:r>
              <a:rPr lang="en-US" dirty="0" smtClean="0"/>
              <a:t>Contributions to Psychology</a:t>
            </a:r>
            <a:endParaRPr lang="en-US" dirty="0"/>
          </a:p>
        </p:txBody>
      </p:sp>
    </p:spTree>
    <p:extLst>
      <p:ext uri="{BB962C8B-B14F-4D97-AF65-F5344CB8AC3E}">
        <p14:creationId xmlns:p14="http://schemas.microsoft.com/office/powerpoint/2010/main" val="31474163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hlinkClick r:id="rId3"/>
              </a:rPr>
              <a:t>Individuation</a:t>
            </a:r>
            <a:r>
              <a:rPr lang="en-US" dirty="0" smtClean="0"/>
              <a:t> = process in which various parts of a person become completely integrated so that the individual become his or her “true self”</a:t>
            </a:r>
          </a:p>
          <a:p>
            <a:pPr lvl="1"/>
            <a:r>
              <a:rPr lang="en-US" dirty="0" smtClean="0"/>
              <a:t>Includes conscious and unconscious</a:t>
            </a:r>
          </a:p>
          <a:p>
            <a:r>
              <a:rPr lang="en-US" dirty="0" smtClean="0">
                <a:hlinkClick r:id="rId4"/>
              </a:rPr>
              <a:t>Synchronicity</a:t>
            </a:r>
            <a:r>
              <a:rPr lang="en-US" dirty="0" smtClean="0"/>
              <a:t> =  meaningful coincidence in time </a:t>
            </a:r>
            <a:r>
              <a:rPr lang="en-US" dirty="0"/>
              <a:t>o</a:t>
            </a:r>
            <a:r>
              <a:rPr lang="en-US" dirty="0" smtClean="0"/>
              <a:t>f two or more similar or identical events  that are casually unrelated </a:t>
            </a:r>
          </a:p>
          <a:p>
            <a:pPr lvl="1"/>
            <a:r>
              <a:rPr lang="en-US" dirty="0" smtClean="0"/>
              <a:t>Gave evidence for his concepts of archetypes and collective unconscious</a:t>
            </a:r>
          </a:p>
        </p:txBody>
      </p:sp>
      <p:sp>
        <p:nvSpPr>
          <p:cNvPr id="3" name="Title 2"/>
          <p:cNvSpPr>
            <a:spLocks noGrp="1"/>
          </p:cNvSpPr>
          <p:nvPr>
            <p:ph type="title"/>
          </p:nvPr>
        </p:nvSpPr>
        <p:spPr/>
        <p:txBody>
          <a:bodyPr/>
          <a:lstStyle/>
          <a:p>
            <a:r>
              <a:rPr lang="en-US" smtClean="0"/>
              <a:t>Contributions to Psychology</a:t>
            </a:r>
            <a:endParaRPr lang="en-US" dirty="0"/>
          </a:p>
        </p:txBody>
      </p:sp>
    </p:spTree>
    <p:extLst>
      <p:ext uri="{BB962C8B-B14F-4D97-AF65-F5344CB8AC3E}">
        <p14:creationId xmlns:p14="http://schemas.microsoft.com/office/powerpoint/2010/main" val="42272573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“On the Psychology and Pathology of So-Called Occult Phenomena” – Dissertation</a:t>
            </a:r>
          </a:p>
          <a:p>
            <a:r>
              <a:rPr lang="en-US" dirty="0" smtClean="0"/>
              <a:t>Published works and articles in psychiatry</a:t>
            </a:r>
          </a:p>
          <a:p>
            <a:r>
              <a:rPr lang="en-US" dirty="0" smtClean="0"/>
              <a:t>Published “The Psychology of Dementia Praecox” in 1907</a:t>
            </a:r>
          </a:p>
          <a:p>
            <a:r>
              <a:rPr lang="en-US" dirty="0" smtClean="0"/>
              <a:t>“Psychology of Unconscious” (1912)</a:t>
            </a:r>
          </a:p>
          <a:p>
            <a:r>
              <a:rPr lang="en-US" dirty="0" smtClean="0"/>
              <a:t>“Psychological Types” (1921)</a:t>
            </a:r>
          </a:p>
          <a:p>
            <a:endParaRPr lang="en-US" dirty="0" smtClean="0"/>
          </a:p>
        </p:txBody>
      </p:sp>
      <p:sp>
        <p:nvSpPr>
          <p:cNvPr id="3" name="Title 2"/>
          <p:cNvSpPr>
            <a:spLocks noGrp="1"/>
          </p:cNvSpPr>
          <p:nvPr>
            <p:ph type="title"/>
          </p:nvPr>
        </p:nvSpPr>
        <p:spPr/>
        <p:txBody>
          <a:bodyPr/>
          <a:lstStyle/>
          <a:p>
            <a:r>
              <a:rPr lang="en-US" dirty="0" smtClean="0"/>
              <a:t>Works </a:t>
            </a:r>
            <a:endParaRPr lang="en-US" dirty="0"/>
          </a:p>
        </p:txBody>
      </p:sp>
    </p:spTree>
    <p:extLst>
      <p:ext uri="{BB962C8B-B14F-4D97-AF65-F5344CB8AC3E}">
        <p14:creationId xmlns:p14="http://schemas.microsoft.com/office/powerpoint/2010/main" val="33250229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7745505" cy="4000053"/>
          </a:xfrm>
        </p:spPr>
        <p:txBody>
          <a:bodyPr>
            <a:normAutofit fontScale="92500" lnSpcReduction="10000"/>
          </a:bodyPr>
          <a:lstStyle/>
          <a:p>
            <a:r>
              <a:rPr lang="en-US" dirty="0">
                <a:hlinkClick r:id="rId3"/>
              </a:rPr>
              <a:t>http://</a:t>
            </a:r>
            <a:r>
              <a:rPr lang="en-US" dirty="0" smtClean="0">
                <a:hlinkClick r:id="rId3"/>
              </a:rPr>
              <a:t>www.merriam-webster.com/dictionary/neurosis</a:t>
            </a:r>
            <a:endParaRPr lang="en-US" dirty="0" smtClean="0"/>
          </a:p>
          <a:p>
            <a:r>
              <a:rPr lang="en-US" dirty="0">
                <a:hlinkClick r:id="rId4"/>
              </a:rPr>
              <a:t>http://</a:t>
            </a:r>
            <a:r>
              <a:rPr lang="en-US" dirty="0" smtClean="0">
                <a:hlinkClick r:id="rId4"/>
              </a:rPr>
              <a:t>www.carl-g-jung.de/english/carljung.html</a:t>
            </a:r>
            <a:endParaRPr lang="en-US" dirty="0" smtClean="0"/>
          </a:p>
          <a:p>
            <a:r>
              <a:rPr lang="en-US" dirty="0">
                <a:hlinkClick r:id="rId5"/>
              </a:rPr>
              <a:t>http://</a:t>
            </a:r>
            <a:r>
              <a:rPr lang="en-US" dirty="0" smtClean="0">
                <a:hlinkClick r:id="rId5"/>
              </a:rPr>
              <a:t>psychology.about.com/od/profilesofmajorthinkers/p/jungprofile.htm</a:t>
            </a:r>
            <a:endParaRPr lang="en-US" dirty="0" smtClean="0"/>
          </a:p>
          <a:p>
            <a:r>
              <a:rPr lang="en-US" dirty="0">
                <a:hlinkClick r:id="rId6"/>
              </a:rPr>
              <a:t>http://</a:t>
            </a:r>
            <a:r>
              <a:rPr lang="en-US" dirty="0" smtClean="0">
                <a:hlinkClick r:id="rId6"/>
              </a:rPr>
              <a:t>www.thefreedictionary.com/synchronicity</a:t>
            </a:r>
            <a:endParaRPr lang="en-US" dirty="0" smtClean="0"/>
          </a:p>
          <a:p>
            <a:r>
              <a:rPr lang="en-US" dirty="0">
                <a:hlinkClick r:id="rId7"/>
              </a:rPr>
              <a:t>https://</a:t>
            </a:r>
            <a:r>
              <a:rPr lang="en-US" dirty="0" smtClean="0">
                <a:hlinkClick r:id="rId7"/>
              </a:rPr>
              <a:t>www.youtube.com/watch?v=y66F58fbNxk</a:t>
            </a:r>
            <a:endParaRPr lang="en-US" dirty="0" smtClean="0"/>
          </a:p>
          <a:p>
            <a:r>
              <a:rPr lang="en-US" dirty="0">
                <a:hlinkClick r:id="rId8"/>
              </a:rPr>
              <a:t>https://</a:t>
            </a:r>
            <a:r>
              <a:rPr lang="en-US" dirty="0" smtClean="0">
                <a:hlinkClick r:id="rId8"/>
              </a:rPr>
              <a:t>www.youtube.com/watch?v=BX_nMwYa-nw</a:t>
            </a:r>
            <a:endParaRPr lang="en-US" dirty="0" smtClean="0"/>
          </a:p>
          <a:p>
            <a:r>
              <a:rPr lang="en-US" dirty="0">
                <a:hlinkClick r:id="rId9"/>
              </a:rPr>
              <a:t>http://counsellingcentral.com/carl-jung-the-psyche-or-ego-personal-unconscious-and-collective-unconscious</a:t>
            </a:r>
            <a:r>
              <a:rPr lang="en-US" dirty="0" smtClean="0">
                <a:hlinkClick r:id="rId9"/>
              </a:rPr>
              <a:t>/</a:t>
            </a:r>
            <a:endParaRPr lang="en-US" dirty="0" smtClean="0"/>
          </a:p>
          <a:p>
            <a:r>
              <a:rPr lang="en-US" dirty="0">
                <a:hlinkClick r:id="rId10"/>
              </a:rPr>
              <a:t>http://</a:t>
            </a:r>
            <a:r>
              <a:rPr lang="en-US" dirty="0" smtClean="0">
                <a:hlinkClick r:id="rId10"/>
              </a:rPr>
              <a:t>www.junginla.org/institute/analytical_psychology</a:t>
            </a:r>
            <a:endParaRPr lang="en-US" dirty="0" smtClean="0"/>
          </a:p>
        </p:txBody>
      </p:sp>
      <p:sp>
        <p:nvSpPr>
          <p:cNvPr id="3" name="Title 2"/>
          <p:cNvSpPr>
            <a:spLocks noGrp="1"/>
          </p:cNvSpPr>
          <p:nvPr>
            <p:ph type="title"/>
          </p:nvPr>
        </p:nvSpPr>
        <p:spPr/>
        <p:txBody>
          <a:bodyPr/>
          <a:lstStyle/>
          <a:p>
            <a:r>
              <a:rPr lang="en-US" dirty="0" smtClean="0"/>
              <a:t>References</a:t>
            </a:r>
            <a:endParaRPr lang="en-US" dirty="0"/>
          </a:p>
        </p:txBody>
      </p:sp>
    </p:spTree>
    <p:extLst>
      <p:ext uri="{BB962C8B-B14F-4D97-AF65-F5344CB8AC3E}">
        <p14:creationId xmlns:p14="http://schemas.microsoft.com/office/powerpoint/2010/main" val="80565740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3407</TotalTime>
  <Words>654</Words>
  <Application>Microsoft Office PowerPoint</Application>
  <PresentationFormat>On-screen Show (4:3)</PresentationFormat>
  <Paragraphs>61</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Hardcover</vt:lpstr>
      <vt:lpstr>Carl Jung</vt:lpstr>
      <vt:lpstr>Background Info.</vt:lpstr>
      <vt:lpstr>Career </vt:lpstr>
      <vt:lpstr>Contributions to Psychology</vt:lpstr>
      <vt:lpstr>Contributions to Psychology</vt:lpstr>
      <vt:lpstr>Works </vt:lpstr>
      <vt:lpstr>References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Carl Jung</dc:title>
  <dc:creator>Owner</dc:creator>
  <cp:lastModifiedBy>Massey, Devone</cp:lastModifiedBy>
  <cp:revision>30</cp:revision>
  <cp:lastPrinted>2013-04-30T11:48:14Z</cp:lastPrinted>
  <dcterms:created xsi:type="dcterms:W3CDTF">2013-04-06T21:53:09Z</dcterms:created>
  <dcterms:modified xsi:type="dcterms:W3CDTF">2013-04-30T11:48:58Z</dcterms:modified>
</cp:coreProperties>
</file>