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1" r:id="rId4"/>
    <p:sldId id="273" r:id="rId5"/>
    <p:sldId id="275" r:id="rId6"/>
    <p:sldId id="272" r:id="rId7"/>
    <p:sldId id="278" r:id="rId8"/>
    <p:sldId id="277" r:id="rId9"/>
    <p:sldId id="279" r:id="rId10"/>
    <p:sldId id="276" r:id="rId11"/>
    <p:sldId id="258" r:id="rId12"/>
    <p:sldId id="280" r:id="rId13"/>
    <p:sldId id="281" r:id="rId14"/>
    <p:sldId id="282" r:id="rId15"/>
    <p:sldId id="283" r:id="rId16"/>
    <p:sldId id="284" r:id="rId17"/>
    <p:sldId id="285" r:id="rId18"/>
    <p:sldId id="259" r:id="rId19"/>
    <p:sldId id="286" r:id="rId20"/>
    <p:sldId id="287" r:id="rId21"/>
    <p:sldId id="288" r:id="rId22"/>
    <p:sldId id="289" r:id="rId23"/>
    <p:sldId id="260" r:id="rId24"/>
    <p:sldId id="290" r:id="rId25"/>
    <p:sldId id="291" r:id="rId26"/>
    <p:sldId id="292" r:id="rId27"/>
    <p:sldId id="261"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8" d="100"/>
          <a:sy n="68" d="100"/>
        </p:scale>
        <p:origin x="-450" y="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764EC0EF-5CF5-455E-BF78-7DDB5FE1EA3A}" type="datetimeFigureOut">
              <a:rPr lang="en-US" smtClean="0"/>
              <a:pPr/>
              <a:t>2/21/2012</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1FE171B9-BF31-4854-9832-C35B1E4D8EF1}" type="slidenum">
              <a:rPr lang="en-US" smtClean="0"/>
              <a:pPr/>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4EC0EF-5CF5-455E-BF78-7DDB5FE1EA3A}" type="datetimeFigureOut">
              <a:rPr lang="en-US" smtClean="0"/>
              <a:pPr/>
              <a:t>2/21/2012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171B9-BF31-4854-9832-C35B1E4D8EF1}" type="slidenum">
              <a:rPr lang="en-US" smtClean="0"/>
              <a:pPr/>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4EC0EF-5CF5-455E-BF78-7DDB5FE1EA3A}" type="datetimeFigureOut">
              <a:rPr lang="en-US" smtClean="0"/>
              <a:pPr/>
              <a:t>2/21/2012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171B9-BF31-4854-9832-C35B1E4D8EF1}" type="slidenum">
              <a:rPr lang="en-US" smtClean="0"/>
              <a:pPr/>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4EC0EF-5CF5-455E-BF78-7DDB5FE1EA3A}" type="datetimeFigureOut">
              <a:rPr lang="en-US" smtClean="0"/>
              <a:pPr/>
              <a:t>2/21/2012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171B9-BF31-4854-9832-C35B1E4D8EF1}" type="slidenum">
              <a:rPr lang="en-US" smtClean="0"/>
              <a:pPr/>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4EC0EF-5CF5-455E-BF78-7DDB5FE1EA3A}" type="datetimeFigureOut">
              <a:rPr lang="en-US" smtClean="0"/>
              <a:pPr/>
              <a:t>2/21/2012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171B9-BF31-4854-9832-C35B1E4D8EF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64EC0EF-5CF5-455E-BF78-7DDB5FE1EA3A}" type="datetimeFigureOut">
              <a:rPr lang="en-US" smtClean="0"/>
              <a:pPr/>
              <a:t>2/21/2012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171B9-BF31-4854-9832-C35B1E4D8EF1}" type="slidenum">
              <a:rPr lang="en-US" smtClean="0"/>
              <a:pPr/>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64EC0EF-5CF5-455E-BF78-7DDB5FE1EA3A}" type="datetimeFigureOut">
              <a:rPr lang="en-US" smtClean="0"/>
              <a:pPr/>
              <a:t>2/21/2012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E171B9-BF31-4854-9832-C35B1E4D8EF1}" type="slidenum">
              <a:rPr lang="en-US" smtClean="0"/>
              <a:pPr/>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64EC0EF-5CF5-455E-BF78-7DDB5FE1EA3A}" type="datetimeFigureOut">
              <a:rPr lang="en-US" smtClean="0"/>
              <a:pPr/>
              <a:t>2/21/2012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E171B9-BF31-4854-9832-C35B1E4D8EF1}" type="slidenum">
              <a:rPr lang="en-US" smtClean="0"/>
              <a:pPr/>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4EC0EF-5CF5-455E-BF78-7DDB5FE1EA3A}" type="datetimeFigureOut">
              <a:rPr lang="en-US" smtClean="0"/>
              <a:pPr/>
              <a:t>2/21/2012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E171B9-BF31-4854-9832-C35B1E4D8EF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4EC0EF-5CF5-455E-BF78-7DDB5FE1EA3A}" type="datetimeFigureOut">
              <a:rPr lang="en-US" smtClean="0"/>
              <a:pPr/>
              <a:t>2/21/2012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171B9-BF31-4854-9832-C35B1E4D8EF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4EC0EF-5CF5-455E-BF78-7DDB5FE1EA3A}" type="datetimeFigureOut">
              <a:rPr lang="en-US" smtClean="0"/>
              <a:pPr/>
              <a:t>2/21/2012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171B9-BF31-4854-9832-C35B1E4D8EF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764EC0EF-5CF5-455E-BF78-7DDB5FE1EA3A}" type="datetimeFigureOut">
              <a:rPr lang="en-US" smtClean="0"/>
              <a:pPr/>
              <a:t>2/21/2012</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1FE171B9-BF31-4854-9832-C35B1E4D8EF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freakingnews.com/Amish-Boy-in-Farm-Yard-Pictures-82143.as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theglaringfacts.com/wp-content/uploads/2010/12/sullivan.jp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www.infed.org/thinkers/fromm.htm" TargetMode="External"/><Relationship Id="rId3" Type="http://schemas.openxmlformats.org/officeDocument/2006/relationships/hyperlink" Target="http://webspace.ship.edu/cgboer/fromm.html" TargetMode="External"/><Relationship Id="rId7" Type="http://schemas.openxmlformats.org/officeDocument/2006/relationships/hyperlink" Target="http://www.businessballs.com/erik_erikson_psychosocial_theory.htm" TargetMode="External"/><Relationship Id="rId12" Type="http://schemas.openxmlformats.org/officeDocument/2006/relationships/hyperlink" Target="http://www.jewishvirtuallibrary.org/jsource/judaica/ejud_0002_0011_0_10749.html" TargetMode="External"/><Relationship Id="rId2" Type="http://schemas.openxmlformats.org/officeDocument/2006/relationships/hyperlink" Target="http://psychology.about.com/od/profilesofmajorthinkers/p/bio_erikson.htm" TargetMode="External"/><Relationship Id="rId1" Type="http://schemas.openxmlformats.org/officeDocument/2006/relationships/slideLayout" Target="../slideLayouts/slideLayout2.xml"/><Relationship Id="rId6" Type="http://schemas.openxmlformats.org/officeDocument/2006/relationships/hyperlink" Target="http://webspace.ship.edu/cgboer/erikson.html" TargetMode="External"/><Relationship Id="rId11" Type="http://schemas.openxmlformats.org/officeDocument/2006/relationships/hyperlink" Target="http://www.theglaringfacts.com/psychology/sullivan-interpersonal-theory/" TargetMode="External"/><Relationship Id="rId5" Type="http://schemas.openxmlformats.org/officeDocument/2006/relationships/hyperlink" Target="http://www.answers.com/topic/kardiner-abram" TargetMode="External"/><Relationship Id="rId10" Type="http://schemas.openxmlformats.org/officeDocument/2006/relationships/hyperlink" Target="http://allpsych.com/personalitysynopsis/stack_sullivan.html" TargetMode="External"/><Relationship Id="rId4" Type="http://schemas.openxmlformats.org/officeDocument/2006/relationships/hyperlink" Target="http://www.answers.com/topic/harry-sullivan" TargetMode="External"/><Relationship Id="rId9" Type="http://schemas.openxmlformats.org/officeDocument/2006/relationships/hyperlink" Target="http://www.theglaringfacts.com/psychology/erich-fromm-humanistic-psychoanalysi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Erikson, Fromm, Sullivan &amp; </a:t>
            </a:r>
            <a:r>
              <a:rPr lang="en-US" dirty="0" err="1"/>
              <a:t>Kardiner</a:t>
            </a:r>
            <a:endParaRPr lang="en-US" dirty="0"/>
          </a:p>
        </p:txBody>
      </p:sp>
      <p:sp>
        <p:nvSpPr>
          <p:cNvPr id="3" name="Subtitle 2"/>
          <p:cNvSpPr>
            <a:spLocks noGrp="1"/>
          </p:cNvSpPr>
          <p:nvPr>
            <p:ph type="subTitle" idx="1"/>
          </p:nvPr>
        </p:nvSpPr>
        <p:spPr/>
        <p:txBody>
          <a:bodyPr/>
          <a:lstStyle/>
          <a:p>
            <a:r>
              <a:rPr lang="en-US" dirty="0" smtClean="0"/>
              <a:t>By: Deanna Ferrell</a:t>
            </a:r>
            <a:endParaRPr lang="en-US" dirty="0"/>
          </a:p>
        </p:txBody>
      </p:sp>
    </p:spTree>
    <p:extLst>
      <p:ext uri="{BB962C8B-B14F-4D97-AF65-F5344CB8AC3E}">
        <p14:creationId xmlns:p14="http://schemas.microsoft.com/office/powerpoint/2010/main" val="3545901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Changed named to Erik Erikson when officially American Citizen</a:t>
            </a:r>
          </a:p>
          <a:p>
            <a:r>
              <a:rPr lang="en-US" dirty="0" smtClean="0"/>
              <a:t>Son believed it was a way to declare himself a self-made man</a:t>
            </a:r>
          </a:p>
          <a:p>
            <a:pPr lvl="1"/>
            <a:r>
              <a:rPr lang="en-US" dirty="0" smtClean="0"/>
              <a:t>Erikson = Son of Erik</a:t>
            </a:r>
          </a:p>
          <a:p>
            <a:pPr lvl="1"/>
            <a:endParaRPr lang="en-US" dirty="0"/>
          </a:p>
          <a:p>
            <a:pPr lvl="1"/>
            <a:endParaRPr lang="en-US" dirty="0"/>
          </a:p>
        </p:txBody>
      </p:sp>
      <p:sp>
        <p:nvSpPr>
          <p:cNvPr id="2" name="Title 1"/>
          <p:cNvSpPr>
            <a:spLocks noGrp="1"/>
          </p:cNvSpPr>
          <p:nvPr>
            <p:ph type="title"/>
          </p:nvPr>
        </p:nvSpPr>
        <p:spPr/>
        <p:txBody>
          <a:bodyPr/>
          <a:lstStyle/>
          <a:p>
            <a:r>
              <a:rPr lang="en-US" dirty="0" smtClean="0"/>
              <a:t>Little Facts</a:t>
            </a:r>
            <a:endParaRPr lang="en-US" dirty="0"/>
          </a:p>
        </p:txBody>
      </p:sp>
    </p:spTree>
    <p:extLst>
      <p:ext uri="{BB962C8B-B14F-4D97-AF65-F5344CB8AC3E}">
        <p14:creationId xmlns:p14="http://schemas.microsoft.com/office/powerpoint/2010/main" val="1081601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Birth: March, 23 1900 in Frankfurt, Germany</a:t>
            </a:r>
          </a:p>
          <a:p>
            <a:r>
              <a:rPr lang="en-US" dirty="0" smtClean="0"/>
              <a:t>Death: 1980</a:t>
            </a:r>
          </a:p>
          <a:p>
            <a:r>
              <a:rPr lang="en-US" dirty="0" smtClean="0"/>
              <a:t>Family: Moody father, depressed mother</a:t>
            </a:r>
          </a:p>
          <a:p>
            <a:pPr lvl="1"/>
            <a:r>
              <a:rPr lang="en-US" dirty="0" smtClean="0"/>
              <a:t>Very religious orthodox Jews</a:t>
            </a:r>
          </a:p>
        </p:txBody>
      </p:sp>
      <p:sp>
        <p:nvSpPr>
          <p:cNvPr id="2" name="Title 1"/>
          <p:cNvSpPr>
            <a:spLocks noGrp="1"/>
          </p:cNvSpPr>
          <p:nvPr>
            <p:ph type="title"/>
          </p:nvPr>
        </p:nvSpPr>
        <p:spPr/>
        <p:txBody>
          <a:bodyPr/>
          <a:lstStyle/>
          <a:p>
            <a:r>
              <a:rPr lang="en-US" dirty="0" smtClean="0"/>
              <a:t>Erich Fromm</a:t>
            </a:r>
            <a:endParaRPr lang="en-US" dirty="0"/>
          </a:p>
        </p:txBody>
      </p:sp>
      <p:pic>
        <p:nvPicPr>
          <p:cNvPr id="4" name="Picture 3" descr="http://webspace.ship.edu/cgboer/FROMM.GIF"/>
          <p:cNvPicPr/>
          <p:nvPr/>
        </p:nvPicPr>
        <p:blipFill>
          <a:blip r:embed="rId2">
            <a:extLst>
              <a:ext uri="{28A0092B-C50C-407E-A947-70E740481C1C}">
                <a14:useLocalDpi xmlns:a14="http://schemas.microsoft.com/office/drawing/2010/main" val="0"/>
              </a:ext>
            </a:extLst>
          </a:blip>
          <a:srcRect/>
          <a:stretch>
            <a:fillRect/>
          </a:stretch>
        </p:blipFill>
        <p:spPr bwMode="auto">
          <a:xfrm>
            <a:off x="6107545" y="4597400"/>
            <a:ext cx="2333625" cy="1362075"/>
          </a:xfrm>
          <a:prstGeom prst="rect">
            <a:avLst/>
          </a:prstGeom>
          <a:noFill/>
          <a:ln>
            <a:noFill/>
          </a:ln>
        </p:spPr>
      </p:pic>
    </p:spTree>
    <p:extLst>
      <p:ext uri="{BB962C8B-B14F-4D97-AF65-F5344CB8AC3E}">
        <p14:creationId xmlns:p14="http://schemas.microsoft.com/office/powerpoint/2010/main" val="41893359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Friend killed herself when he was 12</a:t>
            </a:r>
          </a:p>
          <a:p>
            <a:pPr lvl="1"/>
            <a:r>
              <a:rPr lang="en-US" dirty="0"/>
              <a:t>Attributed to him later claiming himself </a:t>
            </a:r>
            <a:r>
              <a:rPr lang="en-US" dirty="0" smtClean="0"/>
              <a:t>atheist</a:t>
            </a:r>
          </a:p>
          <a:p>
            <a:r>
              <a:rPr lang="en-US" dirty="0" smtClean="0"/>
              <a:t>WWI at the age of 14</a:t>
            </a:r>
          </a:p>
          <a:p>
            <a:endParaRPr lang="en-US" dirty="0" smtClean="0"/>
          </a:p>
          <a:p>
            <a:pPr lvl="1"/>
            <a:endParaRPr lang="en-US" dirty="0"/>
          </a:p>
        </p:txBody>
      </p:sp>
      <p:sp>
        <p:nvSpPr>
          <p:cNvPr id="2" name="Title 1"/>
          <p:cNvSpPr>
            <a:spLocks noGrp="1"/>
          </p:cNvSpPr>
          <p:nvPr>
            <p:ph type="title"/>
          </p:nvPr>
        </p:nvSpPr>
        <p:spPr/>
        <p:txBody>
          <a:bodyPr/>
          <a:lstStyle/>
          <a:p>
            <a:r>
              <a:rPr lang="en-US" dirty="0" smtClean="0"/>
              <a:t>Childhood</a:t>
            </a:r>
            <a:endParaRPr lang="en-US" dirty="0"/>
          </a:p>
        </p:txBody>
      </p:sp>
      <p:pic>
        <p:nvPicPr>
          <p:cNvPr id="4" name="Picture 3" descr="picture: erich fromm by Müller-May, © Deutsche Verlagsanstalt. released as public use photograph - wikipedia commons"/>
          <p:cNvPicPr/>
          <p:nvPr/>
        </p:nvPicPr>
        <p:blipFill>
          <a:blip r:embed="rId2">
            <a:extLst>
              <a:ext uri="{28A0092B-C50C-407E-A947-70E740481C1C}">
                <a14:useLocalDpi xmlns:a14="http://schemas.microsoft.com/office/drawing/2010/main" val="0"/>
              </a:ext>
            </a:extLst>
          </a:blip>
          <a:srcRect/>
          <a:stretch>
            <a:fillRect/>
          </a:stretch>
        </p:blipFill>
        <p:spPr bwMode="auto">
          <a:xfrm>
            <a:off x="4879109" y="3352800"/>
            <a:ext cx="2362200" cy="2628900"/>
          </a:xfrm>
          <a:prstGeom prst="rect">
            <a:avLst/>
          </a:prstGeom>
          <a:noFill/>
          <a:ln>
            <a:noFill/>
          </a:ln>
        </p:spPr>
      </p:pic>
    </p:spTree>
    <p:extLst>
      <p:ext uri="{BB962C8B-B14F-4D97-AF65-F5344CB8AC3E}">
        <p14:creationId xmlns:p14="http://schemas.microsoft.com/office/powerpoint/2010/main" val="32996367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PhD in sociology </a:t>
            </a:r>
            <a:r>
              <a:rPr lang="en-US" dirty="0"/>
              <a:t>from Heidelberg in </a:t>
            </a:r>
            <a:r>
              <a:rPr lang="en-US" dirty="0" smtClean="0"/>
              <a:t>1922</a:t>
            </a:r>
          </a:p>
          <a:p>
            <a:r>
              <a:rPr lang="en-US" dirty="0" smtClean="0"/>
              <a:t>Began career as psychotherapist</a:t>
            </a:r>
          </a:p>
          <a:p>
            <a:r>
              <a:rPr lang="en-US" dirty="0" smtClean="0"/>
              <a:t>Left Germany to the U.S. in 1934</a:t>
            </a:r>
          </a:p>
          <a:p>
            <a:r>
              <a:rPr lang="en-US" dirty="0" smtClean="0"/>
              <a:t>Became a dedicated socialist</a:t>
            </a:r>
          </a:p>
          <a:p>
            <a:r>
              <a:rPr lang="en-US" dirty="0" smtClean="0"/>
              <a:t>Help found the Frankfurt Psychoanalytical Institute</a:t>
            </a:r>
          </a:p>
          <a:p>
            <a:r>
              <a:rPr lang="en-US" dirty="0" smtClean="0"/>
              <a:t>1929 -1932 lectured at the Psychoanalytic Institute, Frankfurt &amp; the University of Frankfurt</a:t>
            </a:r>
          </a:p>
          <a:p>
            <a:r>
              <a:rPr lang="en-US" dirty="0" smtClean="0"/>
              <a:t>Wrote his own analysis of Hitler </a:t>
            </a:r>
          </a:p>
        </p:txBody>
      </p:sp>
      <p:sp>
        <p:nvSpPr>
          <p:cNvPr id="2" name="Title 1"/>
          <p:cNvSpPr>
            <a:spLocks noGrp="1"/>
          </p:cNvSpPr>
          <p:nvPr>
            <p:ph type="title"/>
          </p:nvPr>
        </p:nvSpPr>
        <p:spPr/>
        <p:txBody>
          <a:bodyPr/>
          <a:lstStyle/>
          <a:p>
            <a:r>
              <a:rPr lang="en-US" dirty="0" smtClean="0"/>
              <a:t>Adulthood</a:t>
            </a:r>
            <a:endParaRPr lang="en-US" dirty="0"/>
          </a:p>
        </p:txBody>
      </p:sp>
    </p:spTree>
    <p:extLst>
      <p:ext uri="{BB962C8B-B14F-4D97-AF65-F5344CB8AC3E}">
        <p14:creationId xmlns:p14="http://schemas.microsoft.com/office/powerpoint/2010/main" val="15096364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Influenced by Freud &amp; Marx</a:t>
            </a:r>
          </a:p>
          <a:p>
            <a:r>
              <a:rPr lang="en-US" dirty="0" smtClean="0"/>
              <a:t>Adds the idea of freedom to society and biology</a:t>
            </a:r>
          </a:p>
          <a:p>
            <a:endParaRPr lang="en-US" dirty="0" smtClean="0"/>
          </a:p>
          <a:p>
            <a:endParaRPr lang="en-US" dirty="0"/>
          </a:p>
        </p:txBody>
      </p:sp>
      <p:sp>
        <p:nvSpPr>
          <p:cNvPr id="2" name="Title 1"/>
          <p:cNvSpPr>
            <a:spLocks noGrp="1"/>
          </p:cNvSpPr>
          <p:nvPr>
            <p:ph type="title"/>
          </p:nvPr>
        </p:nvSpPr>
        <p:spPr/>
        <p:txBody>
          <a:bodyPr/>
          <a:lstStyle/>
          <a:p>
            <a:r>
              <a:rPr lang="en-US" dirty="0" smtClean="0"/>
              <a:t>Freud, Marx, &amp; Freedom Combined</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671051766"/>
              </p:ext>
            </p:extLst>
          </p:nvPr>
        </p:nvGraphicFramePr>
        <p:xfrm>
          <a:off x="152400" y="3298825"/>
          <a:ext cx="8686800" cy="3330574"/>
        </p:xfrm>
        <a:graphic>
          <a:graphicData uri="http://schemas.openxmlformats.org/drawingml/2006/table">
            <a:tbl>
              <a:tblPr firstRow="1" firstCol="1" bandRow="1">
                <a:tableStyleId>{5C22544A-7EE6-4342-B048-85BDC9FD1C3A}</a:tableStyleId>
              </a:tblPr>
              <a:tblGrid>
                <a:gridCol w="2171700"/>
                <a:gridCol w="2171700"/>
                <a:gridCol w="2171700"/>
                <a:gridCol w="2171700"/>
              </a:tblGrid>
              <a:tr h="326931">
                <a:tc>
                  <a:txBody>
                    <a:bodyPr/>
                    <a:lstStyle/>
                    <a:p>
                      <a:pPr marL="0" marR="0">
                        <a:lnSpc>
                          <a:spcPct val="115000"/>
                        </a:lnSpc>
                        <a:spcBef>
                          <a:spcPts val="0"/>
                        </a:spcBef>
                        <a:spcAft>
                          <a:spcPts val="0"/>
                        </a:spcAft>
                      </a:pPr>
                      <a:r>
                        <a:rPr lang="en-US" sz="1200">
                          <a:effectLst/>
                        </a:rPr>
                        <a:t>Orientation</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200">
                          <a:effectLst/>
                        </a:rPr>
                        <a:t>Society</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200">
                          <a:effectLst/>
                        </a:rPr>
                        <a:t>Family</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200">
                          <a:effectLst/>
                        </a:rPr>
                        <a:t>Escape from Freedom</a:t>
                      </a:r>
                      <a:endParaRPr lang="en-US" sz="1100">
                        <a:effectLst/>
                        <a:latin typeface="Calibri"/>
                        <a:ea typeface="Calibri"/>
                        <a:cs typeface="Times New Roman"/>
                      </a:endParaRPr>
                    </a:p>
                  </a:txBody>
                  <a:tcPr marL="9525" marR="9525" marT="9525" marB="9525" anchor="ctr"/>
                </a:tc>
              </a:tr>
              <a:tr h="326931">
                <a:tc>
                  <a:txBody>
                    <a:bodyPr/>
                    <a:lstStyle/>
                    <a:p>
                      <a:pPr marL="0" marR="0">
                        <a:lnSpc>
                          <a:spcPct val="115000"/>
                        </a:lnSpc>
                        <a:spcBef>
                          <a:spcPts val="0"/>
                        </a:spcBef>
                        <a:spcAft>
                          <a:spcPts val="0"/>
                        </a:spcAft>
                      </a:pPr>
                      <a:r>
                        <a:rPr lang="en-US" sz="1200">
                          <a:effectLst/>
                        </a:rPr>
                        <a:t>Receptive</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200">
                          <a:effectLst/>
                        </a:rPr>
                        <a:t>Peasant society</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200">
                          <a:effectLst/>
                        </a:rPr>
                        <a:t>Symbiotic (passive)</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200">
                          <a:effectLst/>
                        </a:rPr>
                        <a:t>Authoritarian (masochistic)</a:t>
                      </a:r>
                      <a:endParaRPr lang="en-US" sz="1100">
                        <a:effectLst/>
                        <a:latin typeface="Calibri"/>
                        <a:ea typeface="Calibri"/>
                        <a:cs typeface="Times New Roman"/>
                      </a:endParaRPr>
                    </a:p>
                  </a:txBody>
                  <a:tcPr marL="9525" marR="9525" marT="9525" marB="9525" anchor="ctr"/>
                </a:tc>
              </a:tr>
              <a:tr h="1379127">
                <a:tc>
                  <a:txBody>
                    <a:bodyPr/>
                    <a:lstStyle/>
                    <a:p>
                      <a:pPr marL="0" marR="0">
                        <a:lnSpc>
                          <a:spcPct val="115000"/>
                        </a:lnSpc>
                        <a:spcBef>
                          <a:spcPts val="0"/>
                        </a:spcBef>
                        <a:spcAft>
                          <a:spcPts val="0"/>
                        </a:spcAft>
                      </a:pPr>
                      <a:r>
                        <a:rPr lang="en-US" sz="1200">
                          <a:effectLst/>
                        </a:rPr>
                        <a:t>Exploitative</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200">
                          <a:effectLst/>
                        </a:rPr>
                        <a:t>Aristocratic society</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200">
                          <a:effectLst/>
                        </a:rPr>
                        <a:t>Symbiotic (active)</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200">
                          <a:effectLst/>
                        </a:rPr>
                        <a:t>Authoritarian (sadistic)</a:t>
                      </a:r>
                      <a:endParaRPr lang="en-US" sz="1100">
                        <a:effectLst/>
                        <a:latin typeface="Calibri"/>
                        <a:ea typeface="Calibri"/>
                        <a:cs typeface="Times New Roman"/>
                      </a:endParaRPr>
                    </a:p>
                  </a:txBody>
                  <a:tcPr marL="9525" marR="9525" marT="9525" marB="9525" anchor="ctr"/>
                </a:tc>
              </a:tr>
              <a:tr h="326931">
                <a:tc>
                  <a:txBody>
                    <a:bodyPr/>
                    <a:lstStyle/>
                    <a:p>
                      <a:pPr marL="0" marR="0">
                        <a:lnSpc>
                          <a:spcPct val="115000"/>
                        </a:lnSpc>
                        <a:spcBef>
                          <a:spcPts val="0"/>
                        </a:spcBef>
                        <a:spcAft>
                          <a:spcPts val="0"/>
                        </a:spcAft>
                      </a:pPr>
                      <a:r>
                        <a:rPr lang="en-US" sz="1200">
                          <a:effectLst/>
                        </a:rPr>
                        <a:t>Hoarding</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200">
                          <a:effectLst/>
                        </a:rPr>
                        <a:t>Bourgeois society</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200">
                          <a:effectLst/>
                        </a:rPr>
                        <a:t>Withdrawing (puritanical)</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200">
                          <a:effectLst/>
                        </a:rPr>
                        <a:t>Perfectionist to destructive</a:t>
                      </a:r>
                      <a:endParaRPr lang="en-US" sz="1100">
                        <a:effectLst/>
                        <a:latin typeface="Calibri"/>
                        <a:ea typeface="Calibri"/>
                        <a:cs typeface="Times New Roman"/>
                      </a:endParaRPr>
                    </a:p>
                  </a:txBody>
                  <a:tcPr marL="9525" marR="9525" marT="9525" marB="9525" anchor="ctr"/>
                </a:tc>
              </a:tr>
              <a:tr h="326931">
                <a:tc>
                  <a:txBody>
                    <a:bodyPr/>
                    <a:lstStyle/>
                    <a:p>
                      <a:pPr marL="0" marR="0">
                        <a:lnSpc>
                          <a:spcPct val="115000"/>
                        </a:lnSpc>
                        <a:spcBef>
                          <a:spcPts val="0"/>
                        </a:spcBef>
                        <a:spcAft>
                          <a:spcPts val="0"/>
                        </a:spcAft>
                      </a:pPr>
                      <a:r>
                        <a:rPr lang="en-US" sz="1200">
                          <a:effectLst/>
                        </a:rPr>
                        <a:t>Marketing</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200">
                          <a:effectLst/>
                        </a:rPr>
                        <a:t>Modern society</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200">
                          <a:effectLst/>
                        </a:rPr>
                        <a:t>Withdrawing (infantile)</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200">
                          <a:effectLst/>
                        </a:rPr>
                        <a:t>Automaton conformist</a:t>
                      </a:r>
                      <a:endParaRPr lang="en-US" sz="1100">
                        <a:effectLst/>
                        <a:latin typeface="Calibri"/>
                        <a:ea typeface="Calibri"/>
                        <a:cs typeface="Times New Roman"/>
                      </a:endParaRPr>
                    </a:p>
                  </a:txBody>
                  <a:tcPr marL="9525" marR="9525" marT="9525" marB="9525" anchor="ctr"/>
                </a:tc>
              </a:tr>
              <a:tr h="643723">
                <a:tc>
                  <a:txBody>
                    <a:bodyPr/>
                    <a:lstStyle/>
                    <a:p>
                      <a:pPr marL="0" marR="0">
                        <a:lnSpc>
                          <a:spcPct val="115000"/>
                        </a:lnSpc>
                        <a:spcBef>
                          <a:spcPts val="0"/>
                        </a:spcBef>
                        <a:spcAft>
                          <a:spcPts val="0"/>
                        </a:spcAft>
                      </a:pPr>
                      <a:r>
                        <a:rPr lang="en-US" sz="1200">
                          <a:effectLst/>
                        </a:rPr>
                        <a:t>Productive</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200">
                          <a:effectLst/>
                        </a:rPr>
                        <a:t>Humanistic communitarian </a:t>
                      </a:r>
                      <a:br>
                        <a:rPr lang="en-US" sz="1200">
                          <a:effectLst/>
                        </a:rPr>
                      </a:br>
                      <a:r>
                        <a:rPr lang="en-US" sz="1200">
                          <a:effectLst/>
                        </a:rPr>
                        <a:t>socialism</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200">
                          <a:effectLst/>
                        </a:rPr>
                        <a:t>Loving and reasoning</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200" dirty="0">
                          <a:effectLst/>
                        </a:rPr>
                        <a:t>Freedom and responsibility acknowledged and accepted</a:t>
                      </a:r>
                      <a:endParaRPr lang="en-US" sz="1100" dirty="0">
                        <a:effectLst/>
                        <a:latin typeface="Calibri"/>
                        <a:ea typeface="Calibri"/>
                        <a:cs typeface="Times New Roman"/>
                      </a:endParaRPr>
                    </a:p>
                  </a:txBody>
                  <a:tcPr marL="9525" marR="9525" marT="9525" marB="9525" anchor="ctr"/>
                </a:tc>
              </a:tr>
            </a:tbl>
          </a:graphicData>
        </a:graphic>
      </p:graphicFrame>
      <p:sp>
        <p:nvSpPr>
          <p:cNvPr id="5" name="Rectangle 1"/>
          <p:cNvSpPr>
            <a:spLocks noChangeArrowheads="1"/>
          </p:cNvSpPr>
          <p:nvPr/>
        </p:nvSpPr>
        <p:spPr bwMode="auto">
          <a:xfrm>
            <a:off x="457200" y="30702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  </a:t>
            </a:r>
            <a:endParaRPr kumimoji="0" lang="en-US" sz="9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9704991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1. Relatedness</a:t>
            </a:r>
          </a:p>
          <a:p>
            <a:pPr lvl="1"/>
            <a:r>
              <a:rPr lang="en-US" dirty="0" smtClean="0"/>
              <a:t>Love – union with someone else without losing one’s uniqueness</a:t>
            </a:r>
          </a:p>
          <a:p>
            <a:pPr lvl="1"/>
            <a:r>
              <a:rPr lang="en-US" dirty="0"/>
              <a:t>So strong we can seek out in unhealthy ways</a:t>
            </a:r>
          </a:p>
          <a:p>
            <a:pPr lvl="2"/>
            <a:r>
              <a:rPr lang="en-US" dirty="0"/>
              <a:t>Submitting to others</a:t>
            </a:r>
          </a:p>
          <a:p>
            <a:pPr lvl="2"/>
            <a:r>
              <a:rPr lang="en-US" dirty="0"/>
              <a:t>Dominating </a:t>
            </a:r>
            <a:r>
              <a:rPr lang="en-US" dirty="0" smtClean="0"/>
              <a:t>others</a:t>
            </a:r>
          </a:p>
          <a:p>
            <a:pPr lvl="1"/>
            <a:r>
              <a:rPr lang="en-US" dirty="0" smtClean="0"/>
              <a:t>Narcissism – denying this need by loving your own self</a:t>
            </a:r>
          </a:p>
          <a:p>
            <a:r>
              <a:rPr lang="en-US" dirty="0" smtClean="0"/>
              <a:t>2. Creativity</a:t>
            </a:r>
          </a:p>
          <a:p>
            <a:pPr lvl="1"/>
            <a:r>
              <a:rPr lang="en-US" dirty="0" smtClean="0"/>
              <a:t>Need to be a creator</a:t>
            </a:r>
          </a:p>
          <a:p>
            <a:pPr lvl="2"/>
            <a:r>
              <a:rPr lang="en-US" dirty="0"/>
              <a:t>Form of love</a:t>
            </a:r>
          </a:p>
          <a:p>
            <a:pPr lvl="2"/>
            <a:r>
              <a:rPr lang="en-US" dirty="0"/>
              <a:t>Giving birth, planting, painting, </a:t>
            </a:r>
            <a:r>
              <a:rPr lang="en-US" dirty="0" smtClean="0"/>
              <a:t>writing</a:t>
            </a:r>
          </a:p>
          <a:p>
            <a:pPr lvl="1"/>
            <a:r>
              <a:rPr lang="en-US" dirty="0" smtClean="0"/>
              <a:t>Can’t be creative</a:t>
            </a:r>
          </a:p>
          <a:p>
            <a:pPr lvl="2"/>
            <a:r>
              <a:rPr lang="en-US" dirty="0" smtClean="0"/>
              <a:t>Form of hatred</a:t>
            </a:r>
          </a:p>
          <a:p>
            <a:pPr lvl="2"/>
            <a:r>
              <a:rPr lang="en-US" dirty="0" smtClean="0"/>
              <a:t>Destroyer</a:t>
            </a:r>
          </a:p>
          <a:p>
            <a:pPr lvl="2"/>
            <a:endParaRPr lang="en-US" dirty="0" smtClean="0"/>
          </a:p>
          <a:p>
            <a:pPr lvl="2"/>
            <a:endParaRPr lang="en-US" dirty="0" smtClean="0"/>
          </a:p>
          <a:p>
            <a:endParaRPr lang="en-US" dirty="0"/>
          </a:p>
        </p:txBody>
      </p:sp>
      <p:sp>
        <p:nvSpPr>
          <p:cNvPr id="2" name="Title 1"/>
          <p:cNvSpPr>
            <a:spLocks noGrp="1"/>
          </p:cNvSpPr>
          <p:nvPr>
            <p:ph type="title"/>
          </p:nvPr>
        </p:nvSpPr>
        <p:spPr/>
        <p:txBody>
          <a:bodyPr/>
          <a:lstStyle/>
          <a:p>
            <a:r>
              <a:rPr lang="en-US" dirty="0" smtClean="0"/>
              <a:t>Human Needs</a:t>
            </a:r>
            <a:endParaRPr lang="en-US" dirty="0"/>
          </a:p>
        </p:txBody>
      </p:sp>
    </p:spTree>
    <p:extLst>
      <p:ext uri="{BB962C8B-B14F-4D97-AF65-F5344CB8AC3E}">
        <p14:creationId xmlns:p14="http://schemas.microsoft.com/office/powerpoint/2010/main" val="41412696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3. </a:t>
            </a:r>
            <a:r>
              <a:rPr lang="en-US" dirty="0" smtClean="0"/>
              <a:t>Rootedness</a:t>
            </a:r>
          </a:p>
          <a:p>
            <a:pPr lvl="1"/>
            <a:r>
              <a:rPr lang="en-US" dirty="0"/>
              <a:t>Need to feel at home in the world</a:t>
            </a:r>
          </a:p>
          <a:p>
            <a:pPr lvl="2"/>
            <a:r>
              <a:rPr lang="en-US" dirty="0"/>
              <a:t>Need to find your place in </a:t>
            </a:r>
            <a:r>
              <a:rPr lang="en-US" dirty="0" smtClean="0"/>
              <a:t>society</a:t>
            </a:r>
          </a:p>
          <a:p>
            <a:pPr lvl="1"/>
            <a:r>
              <a:rPr lang="en-US" dirty="0" smtClean="0"/>
              <a:t>Neurotic</a:t>
            </a:r>
          </a:p>
          <a:p>
            <a:pPr lvl="2"/>
            <a:r>
              <a:rPr lang="en-US" dirty="0" smtClean="0"/>
              <a:t>Afraid to leave home</a:t>
            </a:r>
          </a:p>
          <a:p>
            <a:pPr lvl="1"/>
            <a:r>
              <a:rPr lang="en-US" dirty="0" smtClean="0"/>
              <a:t>Fanatic</a:t>
            </a:r>
          </a:p>
          <a:p>
            <a:pPr lvl="2"/>
            <a:r>
              <a:rPr lang="en-US" dirty="0" smtClean="0"/>
              <a:t>See’s only their own group as safe everyone else is a dangerous outsider</a:t>
            </a:r>
            <a:endParaRPr lang="en-US" dirty="0"/>
          </a:p>
          <a:p>
            <a:endParaRPr lang="en-US" dirty="0"/>
          </a:p>
        </p:txBody>
      </p:sp>
      <p:sp>
        <p:nvSpPr>
          <p:cNvPr id="2" name="Title 1"/>
          <p:cNvSpPr>
            <a:spLocks noGrp="1"/>
          </p:cNvSpPr>
          <p:nvPr>
            <p:ph type="title"/>
          </p:nvPr>
        </p:nvSpPr>
        <p:spPr/>
        <p:txBody>
          <a:bodyPr/>
          <a:lstStyle/>
          <a:p>
            <a:r>
              <a:rPr lang="en-US" dirty="0" err="1" smtClean="0"/>
              <a:t>Cont</a:t>
            </a:r>
            <a:r>
              <a:rPr lang="en-US" dirty="0" smtClean="0"/>
              <a:t>…</a:t>
            </a:r>
            <a:endParaRPr lang="en-US" dirty="0"/>
          </a:p>
        </p:txBody>
      </p:sp>
    </p:spTree>
    <p:extLst>
      <p:ext uri="{BB962C8B-B14F-4D97-AF65-F5344CB8AC3E}">
        <p14:creationId xmlns:p14="http://schemas.microsoft.com/office/powerpoint/2010/main" val="28736286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4. Sense of </a:t>
            </a:r>
            <a:r>
              <a:rPr lang="en-US" dirty="0" smtClean="0"/>
              <a:t>Identity</a:t>
            </a:r>
          </a:p>
          <a:p>
            <a:pPr lvl="1"/>
            <a:r>
              <a:rPr lang="en-US" dirty="0" smtClean="0"/>
              <a:t>Need a sense of individuality to remain sane</a:t>
            </a:r>
          </a:p>
          <a:p>
            <a:pPr lvl="2"/>
            <a:r>
              <a:rPr lang="en-US" dirty="0" smtClean="0"/>
              <a:t>Desperately seek to fit in and conform to a group</a:t>
            </a:r>
          </a:p>
          <a:p>
            <a:pPr lvl="2"/>
            <a:r>
              <a:rPr lang="en-US" dirty="0" smtClean="0"/>
              <a:t>Give up lives to remain a part of a group</a:t>
            </a:r>
          </a:p>
          <a:p>
            <a:pPr lvl="3"/>
            <a:r>
              <a:rPr lang="en-US" dirty="0" smtClean="0"/>
              <a:t>This is not our real self and fails to satisfy our need of identity</a:t>
            </a:r>
            <a:endParaRPr lang="en-US" dirty="0"/>
          </a:p>
          <a:p>
            <a:r>
              <a:rPr lang="en-US" dirty="0"/>
              <a:t>5. Frame of </a:t>
            </a:r>
            <a:r>
              <a:rPr lang="en-US" dirty="0" smtClean="0"/>
              <a:t>Orientation</a:t>
            </a:r>
          </a:p>
          <a:p>
            <a:pPr lvl="1"/>
            <a:r>
              <a:rPr lang="en-US" dirty="0" smtClean="0"/>
              <a:t>Our need to understand the world around us</a:t>
            </a:r>
          </a:p>
          <a:p>
            <a:pPr lvl="2"/>
            <a:r>
              <a:rPr lang="en-US" dirty="0" smtClean="0"/>
              <a:t>Rationalization</a:t>
            </a:r>
          </a:p>
          <a:p>
            <a:pPr lvl="2"/>
            <a:r>
              <a:rPr lang="en-US" dirty="0" smtClean="0"/>
              <a:t>Reason</a:t>
            </a:r>
            <a:endParaRPr lang="en-US" dirty="0"/>
          </a:p>
          <a:p>
            <a:endParaRPr lang="en-US" dirty="0"/>
          </a:p>
        </p:txBody>
      </p:sp>
      <p:sp>
        <p:nvSpPr>
          <p:cNvPr id="2" name="Title 1"/>
          <p:cNvSpPr>
            <a:spLocks noGrp="1"/>
          </p:cNvSpPr>
          <p:nvPr>
            <p:ph type="title"/>
          </p:nvPr>
        </p:nvSpPr>
        <p:spPr/>
        <p:txBody>
          <a:bodyPr/>
          <a:lstStyle/>
          <a:p>
            <a:r>
              <a:rPr lang="en-US" dirty="0" err="1" smtClean="0"/>
              <a:t>Cont</a:t>
            </a:r>
            <a:r>
              <a:rPr lang="en-US" dirty="0" smtClean="0"/>
              <a:t>…</a:t>
            </a:r>
            <a:endParaRPr lang="en-US" dirty="0"/>
          </a:p>
        </p:txBody>
      </p:sp>
    </p:spTree>
    <p:extLst>
      <p:ext uri="{BB962C8B-B14F-4D97-AF65-F5344CB8AC3E}">
        <p14:creationId xmlns:p14="http://schemas.microsoft.com/office/powerpoint/2010/main" val="41922104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Birth: February 21, 1892</a:t>
            </a:r>
          </a:p>
          <a:p>
            <a:r>
              <a:rPr lang="en-US" dirty="0" smtClean="0"/>
              <a:t>Death: January 14, 1949</a:t>
            </a:r>
          </a:p>
          <a:p>
            <a:r>
              <a:rPr lang="en-US" dirty="0" smtClean="0"/>
              <a:t>Father poor Irish farmer</a:t>
            </a:r>
          </a:p>
          <a:p>
            <a:r>
              <a:rPr lang="en-US" dirty="0" smtClean="0"/>
              <a:t>Mother sickly and showed little affection</a:t>
            </a:r>
          </a:p>
          <a:p>
            <a:pPr lvl="1"/>
            <a:r>
              <a:rPr lang="en-US" dirty="0" smtClean="0"/>
              <a:t>This shaped his views later in life</a:t>
            </a:r>
          </a:p>
        </p:txBody>
      </p:sp>
      <p:sp>
        <p:nvSpPr>
          <p:cNvPr id="2" name="Title 1"/>
          <p:cNvSpPr>
            <a:spLocks noGrp="1"/>
          </p:cNvSpPr>
          <p:nvPr>
            <p:ph type="title"/>
          </p:nvPr>
        </p:nvSpPr>
        <p:spPr/>
        <p:txBody>
          <a:bodyPr/>
          <a:lstStyle/>
          <a:p>
            <a:r>
              <a:rPr lang="en-US" dirty="0" smtClean="0"/>
              <a:t>Harry Sullivan</a:t>
            </a:r>
            <a:endParaRPr lang="en-US" dirty="0"/>
          </a:p>
        </p:txBody>
      </p:sp>
    </p:spTree>
    <p:extLst>
      <p:ext uri="{BB962C8B-B14F-4D97-AF65-F5344CB8AC3E}">
        <p14:creationId xmlns:p14="http://schemas.microsoft.com/office/powerpoint/2010/main" val="7864484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Only surviving child</a:t>
            </a:r>
          </a:p>
          <a:p>
            <a:r>
              <a:rPr lang="en-US" dirty="0" smtClean="0"/>
              <a:t>Lonely, friends were mainly farm animals</a:t>
            </a:r>
          </a:p>
          <a:p>
            <a:endParaRPr lang="en-US" dirty="0"/>
          </a:p>
        </p:txBody>
      </p:sp>
      <p:sp>
        <p:nvSpPr>
          <p:cNvPr id="2" name="Title 1"/>
          <p:cNvSpPr>
            <a:spLocks noGrp="1"/>
          </p:cNvSpPr>
          <p:nvPr>
            <p:ph type="title"/>
          </p:nvPr>
        </p:nvSpPr>
        <p:spPr/>
        <p:txBody>
          <a:bodyPr/>
          <a:lstStyle/>
          <a:p>
            <a:r>
              <a:rPr lang="en-US" dirty="0" smtClean="0"/>
              <a:t>Childhood</a:t>
            </a:r>
            <a:endParaRPr lang="en-US" dirty="0"/>
          </a:p>
        </p:txBody>
      </p:sp>
      <p:pic>
        <p:nvPicPr>
          <p:cNvPr id="2050" name="Picture 2" descr="Amish Boy in Farm Yard pictures">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38400" y="3055620"/>
            <a:ext cx="2545427" cy="35737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09700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Birth: June 15, 1902 in Frankfurt, Germany</a:t>
            </a:r>
          </a:p>
          <a:p>
            <a:r>
              <a:rPr lang="en-US" dirty="0" smtClean="0"/>
              <a:t>Death: May 12, 1994</a:t>
            </a:r>
          </a:p>
          <a:p>
            <a:r>
              <a:rPr lang="en-US" dirty="0" smtClean="0"/>
              <a:t>Abandoned by Father</a:t>
            </a:r>
          </a:p>
          <a:p>
            <a:r>
              <a:rPr lang="en-US" dirty="0" smtClean="0"/>
              <a:t>Raised by Mother and Stepfather</a:t>
            </a:r>
          </a:p>
          <a:p>
            <a:r>
              <a:rPr lang="en-US" dirty="0" smtClean="0"/>
              <a:t>Jewish</a:t>
            </a:r>
          </a:p>
          <a:p>
            <a:endParaRPr lang="en-US" dirty="0" smtClean="0"/>
          </a:p>
        </p:txBody>
      </p:sp>
      <p:sp>
        <p:nvSpPr>
          <p:cNvPr id="2" name="Title 1"/>
          <p:cNvSpPr>
            <a:spLocks noGrp="1"/>
          </p:cNvSpPr>
          <p:nvPr>
            <p:ph type="title"/>
          </p:nvPr>
        </p:nvSpPr>
        <p:spPr/>
        <p:txBody>
          <a:bodyPr/>
          <a:lstStyle/>
          <a:p>
            <a:r>
              <a:rPr lang="en-US" dirty="0" smtClean="0"/>
              <a:t>Erik Erikson</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4038600"/>
            <a:ext cx="2057400" cy="2578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909723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dirty="0"/>
              <a:t>M</a:t>
            </a:r>
            <a:r>
              <a:rPr lang="en-US" dirty="0" smtClean="0"/>
              <a:t>edical </a:t>
            </a:r>
            <a:r>
              <a:rPr lang="en-US" dirty="0"/>
              <a:t>D</a:t>
            </a:r>
            <a:r>
              <a:rPr lang="en-US" dirty="0" smtClean="0"/>
              <a:t>egree </a:t>
            </a:r>
            <a:r>
              <a:rPr lang="en-US" dirty="0"/>
              <a:t>in 1917 </a:t>
            </a:r>
            <a:r>
              <a:rPr lang="en-US" dirty="0" smtClean="0"/>
              <a:t>from </a:t>
            </a:r>
            <a:r>
              <a:rPr lang="en-US" dirty="0"/>
              <a:t>Chicago College of Medicine and </a:t>
            </a:r>
            <a:r>
              <a:rPr lang="en-US" dirty="0" smtClean="0"/>
              <a:t>Surgery</a:t>
            </a:r>
          </a:p>
          <a:p>
            <a:r>
              <a:rPr lang="en-US" dirty="0" smtClean="0"/>
              <a:t>1919 worked </a:t>
            </a:r>
            <a:r>
              <a:rPr lang="en-US" dirty="0"/>
              <a:t>at St. Elizabeth's Hospital in Washington, </a:t>
            </a:r>
            <a:r>
              <a:rPr lang="en-US" dirty="0" smtClean="0"/>
              <a:t>D.C.</a:t>
            </a:r>
          </a:p>
          <a:p>
            <a:r>
              <a:rPr lang="en-US" dirty="0" smtClean="0"/>
              <a:t>Clinical </a:t>
            </a:r>
            <a:r>
              <a:rPr lang="en-US" dirty="0"/>
              <a:t>research at </a:t>
            </a:r>
            <a:r>
              <a:rPr lang="en-US" dirty="0" smtClean="0"/>
              <a:t>Sheppard </a:t>
            </a:r>
            <a:r>
              <a:rPr lang="en-US" dirty="0"/>
              <a:t>and Enoch Pratt </a:t>
            </a:r>
            <a:r>
              <a:rPr lang="en-US" dirty="0" smtClean="0"/>
              <a:t>Hospital</a:t>
            </a:r>
          </a:p>
          <a:p>
            <a:r>
              <a:rPr lang="en-US" dirty="0" smtClean="0"/>
              <a:t>1936 </a:t>
            </a:r>
            <a:r>
              <a:rPr lang="en-US" dirty="0"/>
              <a:t>helped establish the Washington School of Psychiatry. </a:t>
            </a:r>
            <a:endParaRPr lang="en-US" dirty="0" smtClean="0"/>
          </a:p>
          <a:p>
            <a:r>
              <a:rPr lang="en-US" dirty="0"/>
              <a:t>P</a:t>
            </a:r>
            <a:r>
              <a:rPr lang="en-US" dirty="0" smtClean="0"/>
              <a:t>rofessor </a:t>
            </a:r>
            <a:r>
              <a:rPr lang="en-US" dirty="0"/>
              <a:t>and head of the department of </a:t>
            </a:r>
            <a:r>
              <a:rPr lang="en-US" dirty="0" smtClean="0"/>
              <a:t>psychiatry at </a:t>
            </a:r>
            <a:r>
              <a:rPr lang="en-US" dirty="0"/>
              <a:t>Georgetown University Medical </a:t>
            </a:r>
            <a:r>
              <a:rPr lang="en-US" dirty="0" smtClean="0"/>
              <a:t>School</a:t>
            </a:r>
          </a:p>
          <a:p>
            <a:r>
              <a:rPr lang="en-US" dirty="0"/>
              <a:t>P</a:t>
            </a:r>
            <a:r>
              <a:rPr lang="en-US" dirty="0" smtClean="0"/>
              <a:t>resident of </a:t>
            </a:r>
            <a:r>
              <a:rPr lang="en-US" dirty="0"/>
              <a:t>William Alanson White Psychiatric Foundation, </a:t>
            </a:r>
          </a:p>
          <a:p>
            <a:r>
              <a:rPr lang="en-US" dirty="0"/>
              <a:t>E</a:t>
            </a:r>
            <a:r>
              <a:rPr lang="en-US" dirty="0" smtClean="0"/>
              <a:t>ditor </a:t>
            </a:r>
            <a:r>
              <a:rPr lang="en-US" dirty="0"/>
              <a:t>of </a:t>
            </a:r>
            <a:r>
              <a:rPr lang="en-US" i="1" dirty="0" smtClean="0"/>
              <a:t>Psychiatry</a:t>
            </a:r>
            <a:r>
              <a:rPr lang="en-US" dirty="0" smtClean="0"/>
              <a:t> </a:t>
            </a:r>
          </a:p>
          <a:p>
            <a:r>
              <a:rPr lang="en-US" dirty="0"/>
              <a:t>C</a:t>
            </a:r>
            <a:r>
              <a:rPr lang="en-US" dirty="0" smtClean="0"/>
              <a:t>hairman of </a:t>
            </a:r>
            <a:r>
              <a:rPr lang="en-US" dirty="0"/>
              <a:t>Council of Fellows </a:t>
            </a:r>
            <a:r>
              <a:rPr lang="en-US" dirty="0" smtClean="0"/>
              <a:t>of </a:t>
            </a:r>
            <a:r>
              <a:rPr lang="en-US" dirty="0"/>
              <a:t>Washington School of Psychiatry.</a:t>
            </a:r>
          </a:p>
          <a:p>
            <a:endParaRPr lang="en-US" dirty="0"/>
          </a:p>
        </p:txBody>
      </p:sp>
      <p:sp>
        <p:nvSpPr>
          <p:cNvPr id="2" name="Title 1"/>
          <p:cNvSpPr>
            <a:spLocks noGrp="1"/>
          </p:cNvSpPr>
          <p:nvPr>
            <p:ph type="title"/>
          </p:nvPr>
        </p:nvSpPr>
        <p:spPr/>
        <p:txBody>
          <a:bodyPr/>
          <a:lstStyle/>
          <a:p>
            <a:r>
              <a:rPr lang="en-US" dirty="0" smtClean="0"/>
              <a:t>Adulthood</a:t>
            </a:r>
            <a:endParaRPr lang="en-US" dirty="0"/>
          </a:p>
        </p:txBody>
      </p:sp>
    </p:spTree>
    <p:extLst>
      <p:ext uri="{BB962C8B-B14F-4D97-AF65-F5344CB8AC3E}">
        <p14:creationId xmlns:p14="http://schemas.microsoft.com/office/powerpoint/2010/main" val="25857587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Emphasized interpersonal relations</a:t>
            </a:r>
          </a:p>
          <a:p>
            <a:r>
              <a:rPr lang="en-US" dirty="0" smtClean="0"/>
              <a:t>Personality was determined by environment</a:t>
            </a:r>
          </a:p>
          <a:p>
            <a:pPr marL="0" indent="0" algn="ctr">
              <a:buNone/>
            </a:pPr>
            <a:r>
              <a:rPr lang="en-US" dirty="0" smtClean="0"/>
              <a:t>Developmental Epochs</a:t>
            </a:r>
          </a:p>
          <a:p>
            <a:r>
              <a:rPr lang="en-US" dirty="0" smtClean="0"/>
              <a:t>Infancy – birth to 1yr</a:t>
            </a:r>
          </a:p>
          <a:p>
            <a:pPr lvl="3"/>
            <a:r>
              <a:rPr lang="en-US" dirty="0" smtClean="0"/>
              <a:t>Beginning process of development</a:t>
            </a:r>
          </a:p>
          <a:p>
            <a:r>
              <a:rPr lang="en-US" dirty="0" smtClean="0"/>
              <a:t>Childhood – 1yr - 5yrs</a:t>
            </a:r>
          </a:p>
          <a:p>
            <a:pPr lvl="3"/>
            <a:r>
              <a:rPr lang="en-US" dirty="0" smtClean="0"/>
              <a:t>Development of speech and improved communication</a:t>
            </a:r>
          </a:p>
          <a:p>
            <a:r>
              <a:rPr lang="en-US" dirty="0" smtClean="0"/>
              <a:t>Juvenile – 6yrs – 8yrs</a:t>
            </a:r>
          </a:p>
          <a:p>
            <a:pPr lvl="3"/>
            <a:r>
              <a:rPr lang="en-US" dirty="0" smtClean="0"/>
              <a:t>Need playmates and socialization</a:t>
            </a:r>
          </a:p>
          <a:p>
            <a:r>
              <a:rPr lang="en-US" dirty="0" smtClean="0"/>
              <a:t>Preadolescence – 9yrs – 12yrs</a:t>
            </a:r>
          </a:p>
          <a:p>
            <a:pPr lvl="3"/>
            <a:r>
              <a:rPr lang="en-US" dirty="0" smtClean="0"/>
              <a:t>Forming close relationships with peers</a:t>
            </a:r>
          </a:p>
          <a:p>
            <a:endParaRPr lang="en-US" dirty="0" smtClean="0"/>
          </a:p>
          <a:p>
            <a:endParaRPr lang="en-US" dirty="0" smtClean="0"/>
          </a:p>
          <a:p>
            <a:endParaRPr lang="en-US" dirty="0" smtClean="0"/>
          </a:p>
          <a:p>
            <a:endParaRPr lang="en-US" dirty="0" smtClean="0"/>
          </a:p>
          <a:p>
            <a:endParaRPr lang="en-US" dirty="0"/>
          </a:p>
        </p:txBody>
      </p:sp>
      <p:sp>
        <p:nvSpPr>
          <p:cNvPr id="2" name="Title 1"/>
          <p:cNvSpPr>
            <a:spLocks noGrp="1"/>
          </p:cNvSpPr>
          <p:nvPr>
            <p:ph type="title"/>
          </p:nvPr>
        </p:nvSpPr>
        <p:spPr/>
        <p:txBody>
          <a:bodyPr/>
          <a:lstStyle/>
          <a:p>
            <a:r>
              <a:rPr lang="en-US" dirty="0" smtClean="0"/>
              <a:t>Developmental Epochs</a:t>
            </a:r>
            <a:endParaRPr lang="en-US" dirty="0"/>
          </a:p>
        </p:txBody>
      </p:sp>
    </p:spTree>
    <p:extLst>
      <p:ext uri="{BB962C8B-B14F-4D97-AF65-F5344CB8AC3E}">
        <p14:creationId xmlns:p14="http://schemas.microsoft.com/office/powerpoint/2010/main" val="11634437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a:t>Early Adolescence – 13yrs – 17yrs</a:t>
            </a:r>
          </a:p>
          <a:p>
            <a:pPr lvl="3"/>
            <a:r>
              <a:rPr lang="en-US" dirty="0"/>
              <a:t>Puberty</a:t>
            </a:r>
          </a:p>
          <a:p>
            <a:pPr lvl="3"/>
            <a:r>
              <a:rPr lang="en-US" dirty="0"/>
              <a:t>Need for sexual expression</a:t>
            </a:r>
          </a:p>
          <a:p>
            <a:pPr lvl="3"/>
            <a:r>
              <a:rPr lang="en-US" dirty="0"/>
              <a:t>Acceptance by opposite sex</a:t>
            </a:r>
          </a:p>
          <a:p>
            <a:r>
              <a:rPr lang="en-US" dirty="0"/>
              <a:t>Late Adolescence – 18yrs – 23yrs</a:t>
            </a:r>
          </a:p>
          <a:p>
            <a:pPr lvl="3"/>
            <a:r>
              <a:rPr lang="en-US" dirty="0"/>
              <a:t>Friendship &amp; sexual expression combine</a:t>
            </a:r>
          </a:p>
          <a:p>
            <a:pPr lvl="3"/>
            <a:r>
              <a:rPr lang="en-US" dirty="0"/>
              <a:t>Seek long term relationships</a:t>
            </a:r>
          </a:p>
          <a:p>
            <a:r>
              <a:rPr lang="en-US" dirty="0" smtClean="0"/>
              <a:t>Adulthood – 23yrs and older</a:t>
            </a:r>
          </a:p>
          <a:p>
            <a:pPr lvl="3"/>
            <a:r>
              <a:rPr lang="en-US" dirty="0" smtClean="0"/>
              <a:t>Financial Security</a:t>
            </a:r>
          </a:p>
          <a:p>
            <a:pPr lvl="3"/>
            <a:r>
              <a:rPr lang="en-US" dirty="0" smtClean="0"/>
              <a:t>Career</a:t>
            </a:r>
          </a:p>
          <a:p>
            <a:pPr lvl="3"/>
            <a:r>
              <a:rPr lang="en-US" dirty="0" smtClean="0"/>
              <a:t>Family</a:t>
            </a:r>
            <a:endParaRPr lang="en-US" dirty="0"/>
          </a:p>
          <a:p>
            <a:endParaRPr lang="en-US" dirty="0"/>
          </a:p>
        </p:txBody>
      </p:sp>
      <p:sp>
        <p:nvSpPr>
          <p:cNvPr id="2" name="Title 1"/>
          <p:cNvSpPr>
            <a:spLocks noGrp="1"/>
          </p:cNvSpPr>
          <p:nvPr>
            <p:ph type="title"/>
          </p:nvPr>
        </p:nvSpPr>
        <p:spPr/>
        <p:txBody>
          <a:bodyPr/>
          <a:lstStyle/>
          <a:p>
            <a:r>
              <a:rPr lang="en-US" dirty="0" err="1" smtClean="0"/>
              <a:t>Cont</a:t>
            </a:r>
            <a:r>
              <a:rPr lang="en-US" dirty="0" smtClean="0"/>
              <a:t>…</a:t>
            </a:r>
            <a:endParaRPr lang="en-US" dirty="0"/>
          </a:p>
        </p:txBody>
      </p:sp>
      <p:pic>
        <p:nvPicPr>
          <p:cNvPr id="4" name="Picture 3" descr="harry stack sullivan, harry stack sullivan theory, harry stack sullivan interpersonal, work of harry stack sullivan, theory of harry stack sullivan, interpersonal theory of harry stack sullivan, interpersonal theory by harry stack sullivan, harry stack sullivan theory of psychoanalysis, harry stack sullivan stages, harry stack sullivan self system, harry stack sullivan school of thought, harry stack sullivan schizophrenia, harry stack sullivan prototaxic, harry stack sullivan picture, harry stack sullivan personality theory, harry stack sullivan personality, harry stack sullivan interpersonal model, harry stack sullivan biography, harry stack sullivan bio, harry stack sullivan 1953, harry stack sullivan anxiety, generalized anxiety disorder harry stack sullivan, interpersonal theory, the interpersonal theory, sullivan interpersonal theory, what is interpersonal theory, the interpersonal theory of personality development, sullivan interpersonal theory of personality development, sullivan 6 stages interpersonal theory, interpersonal theory of psychology, interpersonal theory of personality, interpersonal theory of p, interpersonal theory of communication, interpersonal theory of anxiety, interpersonal theory of depression, interpersonal theory of disease, interpersonal theory assumptions, interpersonal theory and psychotherapy, interpersonal theory approach in counseling, interpersonal theory applications, interpersonal theory and depression">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6172200" y="4267200"/>
            <a:ext cx="2209800" cy="1905000"/>
          </a:xfrm>
          <a:prstGeom prst="rect">
            <a:avLst/>
          </a:prstGeom>
          <a:noFill/>
          <a:ln>
            <a:noFill/>
          </a:ln>
        </p:spPr>
      </p:pic>
    </p:spTree>
    <p:extLst>
      <p:ext uri="{BB962C8B-B14F-4D97-AF65-F5344CB8AC3E}">
        <p14:creationId xmlns:p14="http://schemas.microsoft.com/office/powerpoint/2010/main" val="5346482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Birth: August 17, 1891</a:t>
            </a:r>
          </a:p>
          <a:p>
            <a:r>
              <a:rPr lang="en-US" dirty="0" smtClean="0"/>
              <a:t>Death: July 20, 1981</a:t>
            </a:r>
          </a:p>
          <a:p>
            <a:r>
              <a:rPr lang="en-US" dirty="0" smtClean="0"/>
              <a:t>Mother died when he was a few years old</a:t>
            </a:r>
          </a:p>
          <a:p>
            <a:r>
              <a:rPr lang="en-US" dirty="0" smtClean="0"/>
              <a:t>Suffered from loss at an early age</a:t>
            </a:r>
            <a:endParaRPr lang="en-US" dirty="0"/>
          </a:p>
        </p:txBody>
      </p:sp>
      <p:sp>
        <p:nvSpPr>
          <p:cNvPr id="2" name="Title 1"/>
          <p:cNvSpPr>
            <a:spLocks noGrp="1"/>
          </p:cNvSpPr>
          <p:nvPr>
            <p:ph type="title"/>
          </p:nvPr>
        </p:nvSpPr>
        <p:spPr/>
        <p:txBody>
          <a:bodyPr/>
          <a:lstStyle/>
          <a:p>
            <a:r>
              <a:rPr lang="en-US" dirty="0" smtClean="0"/>
              <a:t>Abram </a:t>
            </a:r>
            <a:r>
              <a:rPr lang="en-US" dirty="0" err="1" smtClean="0"/>
              <a:t>Kardiner</a:t>
            </a:r>
            <a:endParaRPr lang="en-US" dirty="0"/>
          </a:p>
        </p:txBody>
      </p:sp>
      <p:sp>
        <p:nvSpPr>
          <p:cNvPr id="4" name="AutoShape 2" descr="data:image/jpeg;base64,/9j/4AAQSkZJRgABAQAAAQABAAD/2wCEAAkGBhQSERQUExQUFBQVFRQVFBQUFRQUFBQUFRUVFBYUFRQXHCYeFxkjGRQYHy8gIycqLCwsFiAxNzAqNSYrLCkBCQoKBQUFDQUFDSkYEhgpKSkpKSkpKSkpKSkpKSkpKSkpKSkpKSkpKSkpKSkpKSkpKSkpKSkpKSkpKSkpKSkpKf/AABEIAMoAdQMBIgACEQEDEQH/xAAcAAAABwEBAAAAAAAAAAAAAAAAAQIDBAUHBgj/xABEEAACAQIEAwUEBwYCCgMAAAABAgMAEQQSITEFBkETIlFhgQcyccEUQlSRk6HSCBgjUrHwM3IVFkNEU2JzotHhFyQ0/8QAFAEBAAAAAAAAAAAAAAAAAAAAAP/EABQRAQAAAAAAAAAAAAAAAAAAAAD/2gAMAwEAAhEDEQA/ANMIpNHeioCoUqitQAUq9AUKBJNNM9HK9R3awJOw1NAbTVHn4gF95gPibf1rn4WxfEZGGG/hwKcrTE2uR0U9fSruH2VxEXkldm6kDQ+djQD/AEov8w1213pa4q/WhDyG0BIRhLCR3o3HeB8UqDjOCvG4ysezYd0+HQA32PlQWqTUovVMvaLvqBudiD5j50tMbcXBvQPYt9aKq/FYvWioOtvQvSRRk0B3or0gyjrR9otr5h94oFZ6aaaqniPNOHi96RfQ3rk+L+0+MC0K9o17DMcq/Gg7yTEC1Ij4W2KUoCVjJGdhoSOqqfE/leuHXjM0sSNHicMzvvEFK5NLkFy2ltr2q65Y52xBzpJCFWFCzMgJWy6kC17sQD/Wg0rBYJIkWONQqKAFUaAAU/WaYT2rTSSZI8JnudB2lmt0uApt99X/AAn2jYeSTscRfC4gaGOXRTfbLJsbg+VB1lRcXhg2+l9+t/Sn3lAXNuLX08N73qkxfHo81sy5uzJtcddqCtx2EyoRmVl2se62uwv865LiIaKRraA95lOhB0uwHgSRt41e8X4rHIqpY3a7Lt9UhdfuJrieauLuyqgHdGYg75bWsQb3Hj91AH4wGOhFCuJiY3a5Pj996FB6Cz0mafKpPgK4af2oQj3UY/lVXjvahmRlER1G5PyoH+P80OTZSRc6Wrk8ZxCY6FmHqar8Txcs4a1rUiTH5t9KBiYknUn76tOT8v0yC4Fs/W1vdNr3qoZr0UTEEEXBBuLbgjUUGoezv2dDFscTPcQ5iAi90ytfUXGyDy328a1TjfDf/rCOECNQyCygAZAbEW8LVmPJ3tBmwkMaTxFkbSMqAGve5uPX860XgvM8eLVhlkikBytFKLNqL3A6qR1oOA49ydiUxROFIUjvBbWUeHpR8U5aeVxLPCkhZRG8qs91yWsVF+7rcX8q0nE4XMt2YhlBGdNGt8akYPDpkVRsBax8POgzODgnEcDHmwcv0iEi7YabvaHfIT8rH41n/GuPNLLqjQupsUJN16ddbaV6RZFXoAPCs29o/JYxEizIhJICsV38Bf76DNF4y69m2YllY23Om/zqUOPGRi7DTKFNh0uBf42FW83s3bD9+bExxxHug5GkdmIPdVF/r5VUcX4IIEEkUyTQs2QsgZGjkC3yyRvqLjUHY0EBMNcta5A6+O9HRYCYgWv4eHnR0EBZF8KN5x4CoatRs1AtpR4Cm2UGm6UqHwoFRqATfwNT+XYA8ve2UZvuqAE38xYVN4PiljZrncWHXW9BqfLWMwBaFpZAkqsdJFZRfoQTpa/XyrUcPJGSGGW5GjC2o8m6j1rGOW5OJuO7HFKhuAsqrqq9PurrsBweTs80ROEm1ORGYwlv+m1wL+VqDu01LL6+hqNE5Gw0uRf51X8HxzsiNLpKvdcA3G9tPHWrH6SLH1oGJpSTc7UqJwBc6C2t/CoTYzf40uFBKCtwQLZl8ul7fCgoIJxicc0bIHw2XtImP1WRrZgfA6/dXF+0PCJBnRSA2IlEuQaZI47hWP8AmJ0rQ+PcZw3DYWaTKpIOSINd3J2RR0XxNYBxTjsmJxDzym7uT8FH1VHkBpQLwml9fD50KRgtb+nzoUCcMsZBuDfyNOPGnRf6mmuHP2bqfHTxFvhU/FT38vgNqCueNjsLD7qaEB6mnZJqjO1A4Yh40WHKhgxN7EG3wqO702tBpnK3tC7Iqs3ugnUee21aPDz1hGUHtFv4da85QE3A3vpbzPhVjCney6jp60G6PxuBu9G6jMddfzI6VAxfNiAgBgbeB/Osl7Eg273oTV/wLhHaWvmt1oOvbmtXbKtzU7B4Js7Yi7K7hQLEjujbT1p7gfLUaKLDXTXSrvHyRxRl5GVEUe8xAAoMM554VMk7SS5j2jHKxJY28PKoWCgZE/w7k6klb6fE1bc484R4nEKVBMMfuN1Lfz28PKos+OJWwY2IHwtQRYXck9NtvWhSICQT6fOhQV8b94eRFSp5qa4Vg2lkCoMxOtvIbn0FFPoSPO1A05qPI9SXAAud+gqHQFejUetSeH8OknkWKJGeRzZVUXJP99dhWt8teyKLDKJ8f/GZRm7BP8JevfbTtPhoPjQc77M+TnkkTGTIEw8d3Qtp2jropF90Um99rjrTPEeHouOlUWK586kG4swvuPM0XtA5xfHNkjOTDQ+7Gt8rZb94gb2tp0q19jPLcOKbENOgcRZMg1Auxa97b+7tQMRQCXMqrc7iwNzXbcE5bdEDEZFC3Zn7mUW1vfb1q05o5swnCo7AJ2hHcgjCh282P1F8zWJ83c/YrHkiV8sXSFLiMf5urn4/cKDueafaimHtHg2imbXM/eaNfhsHPw0rNONcy4jFtmnlaTwXZV/yrsKqyaFAcgqxwkncK+F7fDwqvWnVNrUFjhjv6fOhSMGb39PnQoH+WeLHDSs4/wCGyfDPYXH3VDPvXPjc/wB/GoiSb+dvyonmJoDmfMa6Dk7kDEcRY9mAkamzyvfKD/KLe83kNvKmuSuU34hiRCndUDNK/wDIgNvvOwH/AIr0pwjg8eGhSGFQqILDxPix8STreg5rkv2aQ8OYyB2klK5cxAUKDqco8yN6q/a9zUsEAw6N/FmGoBt2cWt2Nti1rD1q85754j4dF0edweyiv/3v4IPz2FYVDBiOJYlnYs7ubu1vQAAbADp0oJ/JPJv0+ZmYmPDqSXOlyd8q9B5npV3xHnODhiy4fhd2d7CTEOQyqVvpGLWY6nXb41Scycf+jxnBYZrKNJ3X6zbGMMOgtr47Vx+agdxOKeR2eRmd2N2ZiWYnxJNNmgp1pRoEZaFqMtRZqBailqaSGoE0E/CLv6UKRgn39KFBXgVtfsz9lkSxdtjY1klkAKQuLiNCNCy9XI18has05H4BLisXGIkDCNklkzaKERgxBPnawHWvT1gbMP7BoIWB4PDhgRBDHEDbN2ahb22vbf8A91R87e0CPh8VyM8zg9lF49Mz22QHr1p/nrnaPh0GZrNM4Iiiv7xH1m8EHU+leduKcUkxMrzzMXdidTtpsFHQC9gKBeNxs2MxBeVi8sp7zHYDwA+qoGlhtXa8c4tHwzCLh4LHFSp35B/sY2HT/nPTwGtcVwbiSwFpSAz/AOzU7X6M3kPzqsxOJaRmdyWZiSxO5J60DZorUV6F6BV6DPRUgtQLtRgUm9GpoFig1GBQNBIwTb+nzoUWD6+nzoUHo/kPkdOHQZR3pnytM/iwHur4KLm331Y8zcxx4DDPNJqF0RAQDI591B/egBNS+L8Vhw8TSzusca2JLG1yNQAN2PkK8+8984NxLE5hmWCPSFDuB9aRhtmIv8ALUFTxzi82OneeU3ZtgL5UUBsqKOgFvK+/WqnGSa2GwvtbXz0J6AdTVhJII18xa+x2y9Re2qMNxvVLK+t/70oDZ6K9JXWlUBXpaiiy0YoDK0m1G1FmoE3pxabJo1egdvRk9aIG9Jc0EjAn3vT50dDBDf0+dCgtuYOaMRjpe0nfNa4RBpHH5Kt9PidT1NNYOABczbdbegNiFa3dlv092qxJRbfW/wAPXcedSMVjAVyj+9D5nowHp5UEXHYgu1zvub+O/iepNQzTrC9EFoCQUu1qTSs1AVqF6O9JNAomkWpa0DQIApQFAUpTQGBaksKW1JtQSsF19PnQp3ArofT50dBTMaUjUilKKB4UVEKMigBNFR2orUB2oA0CKFA4BSTRKaJ6AXpyMXpoU9GKBMlKjoEUpUtQTMGN/T50KLCnf0oUGhD9nfEfa4fwpP1Uofs84j7XD+E/6q2fF8VjiaJHcK0z5Iwb958pfLptop3t0G5osDxWOXPka5R3RgdDmjbI1h1F+tBjQ/Z6n+1w/hP+qj/d7xH2uH8J/wBVbYMQt7Zlub2AIubb2HlQ+kr/ADLuB7w3Ow+J8KDEh+z1iPtcP4T/AKqP93vEfa4fwn/VWyY3i8UJUSOELLI4ve2WIBnJa1lsCN6dgxiuFIPvKHAYFGym2pRrMN+ooMXP7Pk/2uH8J/1UX7vc/wBrh/Cf9VbJxHi0cMTyuwCRo7tbU2RSzWA94gA6Clx49Tc3K5XKHOCl2Bt3cwGYX2I0PSgxj93qf7XD+E/6qP8Ad7n+1w/hP+qts7UXtcXte19beNvCh2ote4trqNdt6DFB+z3N9ri/Cf8AVTi+wCb7VF+G/wCqtW/1lw/0X6X2q/R8uftLNtfL7ts183dy2vfS16dx/G44TGHLZpM2RUjllZsoDN3Y1Y6AjegyQ/s/zfaovwn/AFUo+wKb7VF+G/6q1/h/EUmTPGwZbspIuCGU2ZWU6qwOhBAIIqVQYynsHmH+9Rfhv+qjrZaFBynMfLM2JeR1kCNGifRBoR2qOs+eQlbqDJHGpy37qHxtUH/VOcmS6QozYjEz9qshLMk0UiLCe4CNXF+lkB327mhQcIOTp1fCCNYUjw4wpOQhSWQv9IuezLvfNpZlBzNm1tTX/wAfydiVyw9p/o/EYfNc/wD6XYNFJmy3sNe/uL6CtAoqDmuZ+WHxUmGZWC9h2jhjc2lshiJTaRMy95SRp52Ig4ngOMmxUUziFMliRG42bCyxOpbs87ntXBHeC5QNMwrs6FBn2K5DlGFMCRYdi+Ajw/ecqsWIXMZJgchLZyynNa94lvUybkuR5J2cRMrrjwgYk2bEmLsyQV0sIzc9L6XrtaFBwDck4grOGbM8kUgR+0UKGkwogyP/AAu0IDDTvWtY2uLV1PDIiI5IVhEUcf8ADj+qJLoC7hbaLnYi/WxPhe2oCg4STkab6PJAHj7Mw5lju1hjWi7JmJt/hXHaDT32LWuBVxxDAYhp4JVjjIgaZbGUqXSSJFD/AOGbHNmGXyGutdHQoKTgfDZYWkLBGOImlnlKsQIiVjSONAV7/dTVtNQTbXS6FHQFAdChQoP/2Q=="/>
          <p:cNvSpPr>
            <a:spLocks noChangeAspect="1" noChangeArrowheads="1"/>
          </p:cNvSpPr>
          <p:nvPr/>
        </p:nvSpPr>
        <p:spPr bwMode="auto">
          <a:xfrm>
            <a:off x="63500" y="-931863"/>
            <a:ext cx="1114425" cy="19240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data:image/jpeg;base64,/9j/4AAQSkZJRgABAQAAAQABAAD/2wCEAAkGBhQSERQUExQUFBQVFRQVFBQUFRQUFBQUFRUVFBYUFRQXHCYeFxkjGRQYHy8gIycqLCwsFiAxNzAqNSYrLCkBCQoKBQUFDQUFDSkYEhgpKSkpKSkpKSkpKSkpKSkpKSkpKSkpKSkpKSkpKSkpKSkpKSkpKSkpKSkpKSkpKSkpKf/AABEIAMoAdQMBIgACEQEDEQH/xAAcAAAABwEBAAAAAAAAAAAAAAAAAQIDBAUHBgj/xABEEAACAQIEAwUEBwYCCgMAAAABAgMAEQQSITEFBkETIlFhgQcyccEUQlSRk6HSCBgjUrHwM3IVFkNEU2JzotHhFyQ0/8QAFAEBAAAAAAAAAAAAAAAAAAAAAP/EABQRAQAAAAAAAAAAAAAAAAAAAAD/2gAMAwEAAhEDEQA/ANMIpNHeioCoUqitQAUq9AUKBJNNM9HK9R3awJOw1NAbTVHn4gF95gPibf1rn4WxfEZGGG/hwKcrTE2uR0U9fSruH2VxEXkldm6kDQ+djQD/AEov8w1213pa4q/WhDyG0BIRhLCR3o3HeB8UqDjOCvG4ysezYd0+HQA32PlQWqTUovVMvaLvqBudiD5j50tMbcXBvQPYt9aKq/FYvWioOtvQvSRRk0B3or0gyjrR9otr5h94oFZ6aaaqniPNOHi96RfQ3rk+L+0+MC0K9o17DMcq/Gg7yTEC1Ij4W2KUoCVjJGdhoSOqqfE/leuHXjM0sSNHicMzvvEFK5NLkFy2ltr2q65Y52xBzpJCFWFCzMgJWy6kC17sQD/Wg0rBYJIkWONQqKAFUaAAU/WaYT2rTSSZI8JnudB2lmt0uApt99X/AAn2jYeSTscRfC4gaGOXRTfbLJsbg+VB1lRcXhg2+l9+t/Sn3lAXNuLX08N73qkxfHo81sy5uzJtcddqCtx2EyoRmVl2se62uwv865LiIaKRraA95lOhB0uwHgSRt41e8X4rHIqpY3a7Lt9UhdfuJrieauLuyqgHdGYg75bWsQb3Hj91AH4wGOhFCuJiY3a5Pj996FB6Cz0mafKpPgK4af2oQj3UY/lVXjvahmRlER1G5PyoH+P80OTZSRc6Wrk8ZxCY6FmHqar8Txcs4a1rUiTH5t9KBiYknUn76tOT8v0yC4Fs/W1vdNr3qoZr0UTEEEXBBuLbgjUUGoezv2dDFscTPcQ5iAi90ytfUXGyDy328a1TjfDf/rCOECNQyCygAZAbEW8LVmPJ3tBmwkMaTxFkbSMqAGve5uPX860XgvM8eLVhlkikBytFKLNqL3A6qR1oOA49ydiUxROFIUjvBbWUeHpR8U5aeVxLPCkhZRG8qs91yWsVF+7rcX8q0nE4XMt2YhlBGdNGt8akYPDpkVRsBax8POgzODgnEcDHmwcv0iEi7YabvaHfIT8rH41n/GuPNLLqjQupsUJN16ddbaV6RZFXoAPCs29o/JYxEizIhJICsV38Bf76DNF4y69m2YllY23Om/zqUOPGRi7DTKFNh0uBf42FW83s3bD9+bExxxHug5GkdmIPdVF/r5VUcX4IIEEkUyTQs2QsgZGjkC3yyRvqLjUHY0EBMNcta5A6+O9HRYCYgWv4eHnR0EBZF8KN5x4CoatRs1AtpR4Cm2UGm6UqHwoFRqATfwNT+XYA8ve2UZvuqAE38xYVN4PiljZrncWHXW9BqfLWMwBaFpZAkqsdJFZRfoQTpa/XyrUcPJGSGGW5GjC2o8m6j1rGOW5OJuO7HFKhuAsqrqq9PurrsBweTs80ROEm1ORGYwlv+m1wL+VqDu01LL6+hqNE5Gw0uRf51X8HxzsiNLpKvdcA3G9tPHWrH6SLH1oGJpSTc7UqJwBc6C2t/CoTYzf40uFBKCtwQLZl8ul7fCgoIJxicc0bIHw2XtImP1WRrZgfA6/dXF+0PCJBnRSA2IlEuQaZI47hWP8AmJ0rQ+PcZw3DYWaTKpIOSINd3J2RR0XxNYBxTjsmJxDzym7uT8FH1VHkBpQLwml9fD50KRgtb+nzoUCcMsZBuDfyNOPGnRf6mmuHP2bqfHTxFvhU/FT38vgNqCueNjsLD7qaEB6mnZJqjO1A4Yh40WHKhgxN7EG3wqO702tBpnK3tC7Iqs3ugnUee21aPDz1hGUHtFv4da85QE3A3vpbzPhVjCney6jp60G6PxuBu9G6jMddfzI6VAxfNiAgBgbeB/Osl7Eg273oTV/wLhHaWvmt1oOvbmtXbKtzU7B4Js7Yi7K7hQLEjujbT1p7gfLUaKLDXTXSrvHyRxRl5GVEUe8xAAoMM554VMk7SS5j2jHKxJY28PKoWCgZE/w7k6klb6fE1bc484R4nEKVBMMfuN1Lfz28PKos+OJWwY2IHwtQRYXck9NtvWhSICQT6fOhQV8b94eRFSp5qa4Vg2lkCoMxOtvIbn0FFPoSPO1A05qPI9SXAAud+gqHQFejUetSeH8OknkWKJGeRzZVUXJP99dhWt8teyKLDKJ8f/GZRm7BP8JevfbTtPhoPjQc77M+TnkkTGTIEw8d3Qtp2jropF90Um99rjrTPEeHouOlUWK586kG4swvuPM0XtA5xfHNkjOTDQ+7Gt8rZb94gb2tp0q19jPLcOKbENOgcRZMg1Auxa97b+7tQMRQCXMqrc7iwNzXbcE5bdEDEZFC3Zn7mUW1vfb1q05o5swnCo7AJ2hHcgjCh282P1F8zWJ83c/YrHkiV8sXSFLiMf5urn4/cKDueafaimHtHg2imbXM/eaNfhsHPw0rNONcy4jFtmnlaTwXZV/yrsKqyaFAcgqxwkncK+F7fDwqvWnVNrUFjhjv6fOhSMGb39PnQoH+WeLHDSs4/wCGyfDPYXH3VDPvXPjc/wB/GoiSb+dvyonmJoDmfMa6Dk7kDEcRY9mAkamzyvfKD/KLe83kNvKmuSuU34hiRCndUDNK/wDIgNvvOwH/AIr0pwjg8eGhSGFQqILDxPix8STreg5rkv2aQ8OYyB2klK5cxAUKDqco8yN6q/a9zUsEAw6N/FmGoBt2cWt2Nti1rD1q85754j4dF0edweyiv/3v4IPz2FYVDBiOJYlnYs7ubu1vQAAbADp0oJ/JPJv0+ZmYmPDqSXOlyd8q9B5npV3xHnODhiy4fhd2d7CTEOQyqVvpGLWY6nXb41Scycf+jxnBYZrKNJ3X6zbGMMOgtr47Vx+agdxOKeR2eRmd2N2ZiWYnxJNNmgp1pRoEZaFqMtRZqBailqaSGoE0E/CLv6UKRgn39KFBXgVtfsz9lkSxdtjY1klkAKQuLiNCNCy9XI18has05H4BLisXGIkDCNklkzaKERgxBPnawHWvT1gbMP7BoIWB4PDhgRBDHEDbN2ahb22vbf8A91R87e0CPh8VyM8zg9lF49Mz22QHr1p/nrnaPh0GZrNM4Iiiv7xH1m8EHU+leduKcUkxMrzzMXdidTtpsFHQC9gKBeNxs2MxBeVi8sp7zHYDwA+qoGlhtXa8c4tHwzCLh4LHFSp35B/sY2HT/nPTwGtcVwbiSwFpSAz/AOzU7X6M3kPzqsxOJaRmdyWZiSxO5J60DZorUV6F6BV6DPRUgtQLtRgUm9GpoFig1GBQNBIwTb+nzoUWD6+nzoUHo/kPkdOHQZR3pnytM/iwHur4KLm331Y8zcxx4DDPNJqF0RAQDI591B/egBNS+L8Vhw8TSzusca2JLG1yNQAN2PkK8+8984NxLE5hmWCPSFDuB9aRhtmIv8ALUFTxzi82OneeU3ZtgL5UUBsqKOgFvK+/WqnGSa2GwvtbXz0J6AdTVhJII18xa+x2y9Re2qMNxvVLK+t/70oDZ6K9JXWlUBXpaiiy0YoDK0m1G1FmoE3pxabJo1egdvRk9aIG9Jc0EjAn3vT50dDBDf0+dCgtuYOaMRjpe0nfNa4RBpHH5Kt9PidT1NNYOABczbdbegNiFa3dlv092qxJRbfW/wAPXcedSMVjAVyj+9D5nowHp5UEXHYgu1zvub+O/iepNQzTrC9EFoCQUu1qTSs1AVqF6O9JNAomkWpa0DQIApQFAUpTQGBaksKW1JtQSsF19PnQp3ArofT50dBTMaUjUilKKB4UVEKMigBNFR2orUB2oA0CKFA4BSTRKaJ6AXpyMXpoU9GKBMlKjoEUpUtQTMGN/T50KLCnf0oUGhD9nfEfa4fwpP1Uofs84j7XD+E/6q2fF8VjiaJHcK0z5Iwb958pfLptop3t0G5osDxWOXPka5R3RgdDmjbI1h1F+tBjQ/Z6n+1w/hP+qj/d7xH2uH8J/wBVbYMQt7Zlub2AIubb2HlQ+kr/ADLuB7w3Ow+J8KDEh+z1iPtcP4T/AKqP93vEfa4fwn/VWyY3i8UJUSOELLI4ve2WIBnJa1lsCN6dgxiuFIPvKHAYFGym2pRrMN+ooMXP7Pk/2uH8J/1UX7vc/wBrh/Cf9VbJxHi0cMTyuwCRo7tbU2RSzWA94gA6Clx49Tc3K5XKHOCl2Bt3cwGYX2I0PSgxj93qf7XD+E/6qP8Ad7n+1w/hP+qts7UXtcXte19beNvCh2ote4trqNdt6DFB+z3N9ri/Cf8AVTi+wCb7VF+G/wCqtW/1lw/0X6X2q/R8uftLNtfL7ts183dy2vfS16dx/G44TGHLZpM2RUjllZsoDN3Y1Y6AjegyQ/s/zfaovwn/AFUo+wKb7VF+G/6q1/h/EUmTPGwZbspIuCGU2ZWU6qwOhBAIIqVQYynsHmH+9Rfhv+qjrZaFBynMfLM2JeR1kCNGifRBoR2qOs+eQlbqDJHGpy37qHxtUH/VOcmS6QozYjEz9qshLMk0UiLCe4CNXF+lkB327mhQcIOTp1fCCNYUjw4wpOQhSWQv9IuezLvfNpZlBzNm1tTX/wAfydiVyw9p/o/EYfNc/wD6XYNFJmy3sNe/uL6CtAoqDmuZ+WHxUmGZWC9h2jhjc2lshiJTaRMy95SRp52Ig4ngOMmxUUziFMliRG42bCyxOpbs87ntXBHeC5QNMwrs6FBn2K5DlGFMCRYdi+Ajw/ecqsWIXMZJgchLZyynNa94lvUybkuR5J2cRMrrjwgYk2bEmLsyQV0sIzc9L6XrtaFBwDck4grOGbM8kUgR+0UKGkwogyP/AAu0IDDTvWtY2uLV1PDIiI5IVhEUcf8ADj+qJLoC7hbaLnYi/WxPhe2oCg4STkab6PJAHj7Mw5lju1hjWi7JmJt/hXHaDT32LWuBVxxDAYhp4JVjjIgaZbGUqXSSJFD/AOGbHNmGXyGutdHQoKTgfDZYWkLBGOImlnlKsQIiVjSONAV7/dTVtNQTbXS6FHQFAdChQoP/2Q=="/>
          <p:cNvSpPr>
            <a:spLocks noChangeAspect="1" noChangeArrowheads="1"/>
          </p:cNvSpPr>
          <p:nvPr/>
        </p:nvSpPr>
        <p:spPr bwMode="auto">
          <a:xfrm>
            <a:off x="215900" y="-779463"/>
            <a:ext cx="1114425" cy="19240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6" descr="data:image/jpeg;base64,/9j/4AAQSkZJRgABAQAAAQABAAD/2wCEAAkGBhQSERQUExQUFBQVFRQVFBQUFRQUFBQUFRUVFBYUFRQXHCYeFxkjGRQYHy8gIycqLCwsFiAxNzAqNSYrLCkBCQoKBQUFDQUFDSkYEhgpKSkpKSkpKSkpKSkpKSkpKSkpKSkpKSkpKSkpKSkpKSkpKSkpKSkpKSkpKSkpKSkpKf/AABEIAMoAdQMBIgACEQEDEQH/xAAcAAAABwEBAAAAAAAAAAAAAAAAAQIDBAUHBgj/xABEEAACAQIEAwUEBwYCCgMAAAABAgMAEQQSITEFBkETIlFhgQcyccEUQlSRk6HSCBgjUrHwM3IVFkNEU2JzotHhFyQ0/8QAFAEBAAAAAAAAAAAAAAAAAAAAAP/EABQRAQAAAAAAAAAAAAAAAAAAAAD/2gAMAwEAAhEDEQA/ANMIpNHeioCoUqitQAUq9AUKBJNNM9HK9R3awJOw1NAbTVHn4gF95gPibf1rn4WxfEZGGG/hwKcrTE2uR0U9fSruH2VxEXkldm6kDQ+djQD/AEov8w1213pa4q/WhDyG0BIRhLCR3o3HeB8UqDjOCvG4ysezYd0+HQA32PlQWqTUovVMvaLvqBudiD5j50tMbcXBvQPYt9aKq/FYvWioOtvQvSRRk0B3or0gyjrR9otr5h94oFZ6aaaqniPNOHi96RfQ3rk+L+0+MC0K9o17DMcq/Gg7yTEC1Ij4W2KUoCVjJGdhoSOqqfE/leuHXjM0sSNHicMzvvEFK5NLkFy2ltr2q65Y52xBzpJCFWFCzMgJWy6kC17sQD/Wg0rBYJIkWONQqKAFUaAAU/WaYT2rTSSZI8JnudB2lmt0uApt99X/AAn2jYeSTscRfC4gaGOXRTfbLJsbg+VB1lRcXhg2+l9+t/Sn3lAXNuLX08N73qkxfHo81sy5uzJtcddqCtx2EyoRmVl2se62uwv865LiIaKRraA95lOhB0uwHgSRt41e8X4rHIqpY3a7Lt9UhdfuJrieauLuyqgHdGYg75bWsQb3Hj91AH4wGOhFCuJiY3a5Pj996FB6Cz0mafKpPgK4af2oQj3UY/lVXjvahmRlER1G5PyoH+P80OTZSRc6Wrk8ZxCY6FmHqar8Txcs4a1rUiTH5t9KBiYknUn76tOT8v0yC4Fs/W1vdNr3qoZr0UTEEEXBBuLbgjUUGoezv2dDFscTPcQ5iAi90ytfUXGyDy328a1TjfDf/rCOECNQyCygAZAbEW8LVmPJ3tBmwkMaTxFkbSMqAGve5uPX860XgvM8eLVhlkikBytFKLNqL3A6qR1oOA49ydiUxROFIUjvBbWUeHpR8U5aeVxLPCkhZRG8qs91yWsVF+7rcX8q0nE4XMt2YhlBGdNGt8akYPDpkVRsBax8POgzODgnEcDHmwcv0iEi7YabvaHfIT8rH41n/GuPNLLqjQupsUJN16ddbaV6RZFXoAPCs29o/JYxEizIhJICsV38Bf76DNF4y69m2YllY23Om/zqUOPGRi7DTKFNh0uBf42FW83s3bD9+bExxxHug5GkdmIPdVF/r5VUcX4IIEEkUyTQs2QsgZGjkC3yyRvqLjUHY0EBMNcta5A6+O9HRYCYgWv4eHnR0EBZF8KN5x4CoatRs1AtpR4Cm2UGm6UqHwoFRqATfwNT+XYA8ve2UZvuqAE38xYVN4PiljZrncWHXW9BqfLWMwBaFpZAkqsdJFZRfoQTpa/XyrUcPJGSGGW5GjC2o8m6j1rGOW5OJuO7HFKhuAsqrqq9PurrsBweTs80ROEm1ORGYwlv+m1wL+VqDu01LL6+hqNE5Gw0uRf51X8HxzsiNLpKvdcA3G9tPHWrH6SLH1oGJpSTc7UqJwBc6C2t/CoTYzf40uFBKCtwQLZl8ul7fCgoIJxicc0bIHw2XtImP1WRrZgfA6/dXF+0PCJBnRSA2IlEuQaZI47hWP8AmJ0rQ+PcZw3DYWaTKpIOSINd3J2RR0XxNYBxTjsmJxDzym7uT8FH1VHkBpQLwml9fD50KRgtb+nzoUCcMsZBuDfyNOPGnRf6mmuHP2bqfHTxFvhU/FT38vgNqCueNjsLD7qaEB6mnZJqjO1A4Yh40WHKhgxN7EG3wqO702tBpnK3tC7Iqs3ugnUee21aPDz1hGUHtFv4da85QE3A3vpbzPhVjCney6jp60G6PxuBu9G6jMddfzI6VAxfNiAgBgbeB/Osl7Eg273oTV/wLhHaWvmt1oOvbmtXbKtzU7B4Js7Yi7K7hQLEjujbT1p7gfLUaKLDXTXSrvHyRxRl5GVEUe8xAAoMM554VMk7SS5j2jHKxJY28PKoWCgZE/w7k6klb6fE1bc484R4nEKVBMMfuN1Lfz28PKos+OJWwY2IHwtQRYXck9NtvWhSICQT6fOhQV8b94eRFSp5qa4Vg2lkCoMxOtvIbn0FFPoSPO1A05qPI9SXAAud+gqHQFejUetSeH8OknkWKJGeRzZVUXJP99dhWt8teyKLDKJ8f/GZRm7BP8JevfbTtPhoPjQc77M+TnkkTGTIEw8d3Qtp2jropF90Um99rjrTPEeHouOlUWK586kG4swvuPM0XtA5xfHNkjOTDQ+7Gt8rZb94gb2tp0q19jPLcOKbENOgcRZMg1Auxa97b+7tQMRQCXMqrc7iwNzXbcE5bdEDEZFC3Zn7mUW1vfb1q05o5swnCo7AJ2hHcgjCh282P1F8zWJ83c/YrHkiV8sXSFLiMf5urn4/cKDueafaimHtHg2imbXM/eaNfhsHPw0rNONcy4jFtmnlaTwXZV/yrsKqyaFAcgqxwkncK+F7fDwqvWnVNrUFjhjv6fOhSMGb39PnQoH+WeLHDSs4/wCGyfDPYXH3VDPvXPjc/wB/GoiSb+dvyonmJoDmfMa6Dk7kDEcRY9mAkamzyvfKD/KLe83kNvKmuSuU34hiRCndUDNK/wDIgNvvOwH/AIr0pwjg8eGhSGFQqILDxPix8STreg5rkv2aQ8OYyB2klK5cxAUKDqco8yN6q/a9zUsEAw6N/FmGoBt2cWt2Nti1rD1q85754j4dF0edweyiv/3v4IPz2FYVDBiOJYlnYs7ubu1vQAAbADp0oJ/JPJv0+ZmYmPDqSXOlyd8q9B5npV3xHnODhiy4fhd2d7CTEOQyqVvpGLWY6nXb41Scycf+jxnBYZrKNJ3X6zbGMMOgtr47Vx+agdxOKeR2eRmd2N2ZiWYnxJNNmgp1pRoEZaFqMtRZqBailqaSGoE0E/CLv6UKRgn39KFBXgVtfsz9lkSxdtjY1klkAKQuLiNCNCy9XI18has05H4BLisXGIkDCNklkzaKERgxBPnawHWvT1gbMP7BoIWB4PDhgRBDHEDbN2ahb22vbf8A91R87e0CPh8VyM8zg9lF49Mz22QHr1p/nrnaPh0GZrNM4Iiiv7xH1m8EHU+leduKcUkxMrzzMXdidTtpsFHQC9gKBeNxs2MxBeVi8sp7zHYDwA+qoGlhtXa8c4tHwzCLh4LHFSp35B/sY2HT/nPTwGtcVwbiSwFpSAz/AOzU7X6M3kPzqsxOJaRmdyWZiSxO5J60DZorUV6F6BV6DPRUgtQLtRgUm9GpoFig1GBQNBIwTb+nzoUWD6+nzoUHo/kPkdOHQZR3pnytM/iwHur4KLm331Y8zcxx4DDPNJqF0RAQDI591B/egBNS+L8Vhw8TSzusca2JLG1yNQAN2PkK8+8984NxLE5hmWCPSFDuB9aRhtmIv8ALUFTxzi82OneeU3ZtgL5UUBsqKOgFvK+/WqnGSa2GwvtbXz0J6AdTVhJII18xa+x2y9Re2qMNxvVLK+t/70oDZ6K9JXWlUBXpaiiy0YoDK0m1G1FmoE3pxabJo1egdvRk9aIG9Jc0EjAn3vT50dDBDf0+dCgtuYOaMRjpe0nfNa4RBpHH5Kt9PidT1NNYOABczbdbegNiFa3dlv092qxJRbfW/wAPXcedSMVjAVyj+9D5nowHp5UEXHYgu1zvub+O/iepNQzTrC9EFoCQUu1qTSs1AVqF6O9JNAomkWpa0DQIApQFAUpTQGBaksKW1JtQSsF19PnQp3ArofT50dBTMaUjUilKKB4UVEKMigBNFR2orUB2oA0CKFA4BSTRKaJ6AXpyMXpoU9GKBMlKjoEUpUtQTMGN/T50KLCnf0oUGhD9nfEfa4fwpP1Uofs84j7XD+E/6q2fF8VjiaJHcK0z5Iwb958pfLptop3t0G5osDxWOXPka5R3RgdDmjbI1h1F+tBjQ/Z6n+1w/hP+qj/d7xH2uH8J/wBVbYMQt7Zlub2AIubb2HlQ+kr/ADLuB7w3Ow+J8KDEh+z1iPtcP4T/AKqP93vEfa4fwn/VWyY3i8UJUSOELLI4ve2WIBnJa1lsCN6dgxiuFIPvKHAYFGym2pRrMN+ooMXP7Pk/2uH8J/1UX7vc/wBrh/Cf9VbJxHi0cMTyuwCRo7tbU2RSzWA94gA6Clx49Tc3K5XKHOCl2Bt3cwGYX2I0PSgxj93qf7XD+E/6qP8Ad7n+1w/hP+qts7UXtcXte19beNvCh2ote4trqNdt6DFB+z3N9ri/Cf8AVTi+wCb7VF+G/wCqtW/1lw/0X6X2q/R8uftLNtfL7ts183dy2vfS16dx/G44TGHLZpM2RUjllZsoDN3Y1Y6AjegyQ/s/zfaovwn/AFUo+wKb7VF+G/6q1/h/EUmTPGwZbspIuCGU2ZWU6qwOhBAIIqVQYynsHmH+9Rfhv+qjrZaFBynMfLM2JeR1kCNGifRBoR2qOs+eQlbqDJHGpy37qHxtUH/VOcmS6QozYjEz9qshLMk0UiLCe4CNXF+lkB327mhQcIOTp1fCCNYUjw4wpOQhSWQv9IuezLvfNpZlBzNm1tTX/wAfydiVyw9p/o/EYfNc/wD6XYNFJmy3sNe/uL6CtAoqDmuZ+WHxUmGZWC9h2jhjc2lshiJTaRMy95SRp52Ig4ngOMmxUUziFMliRG42bCyxOpbs87ntXBHeC5QNMwrs6FBn2K5DlGFMCRYdi+Ajw/ecqsWIXMZJgchLZyynNa94lvUybkuR5J2cRMrrjwgYk2bEmLsyQV0sIzc9L6XrtaFBwDck4grOGbM8kUgR+0UKGkwogyP/AAu0IDDTvWtY2uLV1PDIiI5IVhEUcf8ADj+qJLoC7hbaLnYi/WxPhe2oCg4STkab6PJAHj7Mw5lju1hjWi7JmJt/hXHaDT32LWuBVxxDAYhp4JVjjIgaZbGUqXSSJFD/AOGbHNmGXyGutdHQoKTgfDZYWkLBGOImlnlKsQIiVjSONAV7/dTVtNQTbXS6FHQFAdChQoP/2Q=="/>
          <p:cNvSpPr>
            <a:spLocks noChangeAspect="1" noChangeArrowheads="1"/>
          </p:cNvSpPr>
          <p:nvPr/>
        </p:nvSpPr>
        <p:spPr bwMode="auto">
          <a:xfrm>
            <a:off x="63500" y="-909638"/>
            <a:ext cx="1095375" cy="18859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8" descr="data:image/jpeg;base64,/9j/4AAQSkZJRgABAQAAAQABAAD/2wCEAAkGBhQSERQUExQUFBQVFRQVFBQUFRQUFBQUFRUVFBYUFRQXHCYeFxkjGRQYHy8gIycqLCwsFiAxNzAqNSYrLCkBCQoKBQUFDQUFDSkYEhgpKSkpKSkpKSkpKSkpKSkpKSkpKSkpKSkpKSkpKSkpKSkpKSkpKSkpKSkpKSkpKSkpKf/AABEIAMoAdQMBIgACEQEDEQH/xAAcAAAABwEBAAAAAAAAAAAAAAAAAQIDBAUHBgj/xABEEAACAQIEAwUEBwYCCgMAAAABAgMAEQQSITEFBkETIlFhgQcyccEUQlSRk6HSCBgjUrHwM3IVFkNEU2JzotHhFyQ0/8QAFAEBAAAAAAAAAAAAAAAAAAAAAP/EABQRAQAAAAAAAAAAAAAAAAAAAAD/2gAMAwEAAhEDEQA/ANMIpNHeioCoUqitQAUq9AUKBJNNM9HK9R3awJOw1NAbTVHn4gF95gPibf1rn4WxfEZGGG/hwKcrTE2uR0U9fSruH2VxEXkldm6kDQ+djQD/AEov8w1213pa4q/WhDyG0BIRhLCR3o3HeB8UqDjOCvG4ysezYd0+HQA32PlQWqTUovVMvaLvqBudiD5j50tMbcXBvQPYt9aKq/FYvWioOtvQvSRRk0B3or0gyjrR9otr5h94oFZ6aaaqniPNOHi96RfQ3rk+L+0+MC0K9o17DMcq/Gg7yTEC1Ij4W2KUoCVjJGdhoSOqqfE/leuHXjM0sSNHicMzvvEFK5NLkFy2ltr2q65Y52xBzpJCFWFCzMgJWy6kC17sQD/Wg0rBYJIkWONQqKAFUaAAU/WaYT2rTSSZI8JnudB2lmt0uApt99X/AAn2jYeSTscRfC4gaGOXRTfbLJsbg+VB1lRcXhg2+l9+t/Sn3lAXNuLX08N73qkxfHo81sy5uzJtcddqCtx2EyoRmVl2se62uwv865LiIaKRraA95lOhB0uwHgSRt41e8X4rHIqpY3a7Lt9UhdfuJrieauLuyqgHdGYg75bWsQb3Hj91AH4wGOhFCuJiY3a5Pj996FB6Cz0mafKpPgK4af2oQj3UY/lVXjvahmRlER1G5PyoH+P80OTZSRc6Wrk8ZxCY6FmHqar8Txcs4a1rUiTH5t9KBiYknUn76tOT8v0yC4Fs/W1vdNr3qoZr0UTEEEXBBuLbgjUUGoezv2dDFscTPcQ5iAi90ytfUXGyDy328a1TjfDf/rCOECNQyCygAZAbEW8LVmPJ3tBmwkMaTxFkbSMqAGve5uPX860XgvM8eLVhlkikBytFKLNqL3A6qR1oOA49ydiUxROFIUjvBbWUeHpR8U5aeVxLPCkhZRG8qs91yWsVF+7rcX8q0nE4XMt2YhlBGdNGt8akYPDpkVRsBax8POgzODgnEcDHmwcv0iEi7YabvaHfIT8rH41n/GuPNLLqjQupsUJN16ddbaV6RZFXoAPCs29o/JYxEizIhJICsV38Bf76DNF4y69m2YllY23Om/zqUOPGRi7DTKFNh0uBf42FW83s3bD9+bExxxHug5GkdmIPdVF/r5VUcX4IIEEkUyTQs2QsgZGjkC3yyRvqLjUHY0EBMNcta5A6+O9HRYCYgWv4eHnR0EBZF8KN5x4CoatRs1AtpR4Cm2UGm6UqHwoFRqATfwNT+XYA8ve2UZvuqAE38xYVN4PiljZrncWHXW9BqfLWMwBaFpZAkqsdJFZRfoQTpa/XyrUcPJGSGGW5GjC2o8m6j1rGOW5OJuO7HFKhuAsqrqq9PurrsBweTs80ROEm1ORGYwlv+m1wL+VqDu01LL6+hqNE5Gw0uRf51X8HxzsiNLpKvdcA3G9tPHWrH6SLH1oGJpSTc7UqJwBc6C2t/CoTYzf40uFBKCtwQLZl8ul7fCgoIJxicc0bIHw2XtImP1WRrZgfA6/dXF+0PCJBnRSA2IlEuQaZI47hWP8AmJ0rQ+PcZw3DYWaTKpIOSINd3J2RR0XxNYBxTjsmJxDzym7uT8FH1VHkBpQLwml9fD50KRgtb+nzoUCcMsZBuDfyNOPGnRf6mmuHP2bqfHTxFvhU/FT38vgNqCueNjsLD7qaEB6mnZJqjO1A4Yh40WHKhgxN7EG3wqO702tBpnK3tC7Iqs3ugnUee21aPDz1hGUHtFv4da85QE3A3vpbzPhVjCney6jp60G6PxuBu9G6jMddfzI6VAxfNiAgBgbeB/Osl7Eg273oTV/wLhHaWvmt1oOvbmtXbKtzU7B4Js7Yi7K7hQLEjujbT1p7gfLUaKLDXTXSrvHyRxRl5GVEUe8xAAoMM554VMk7SS5j2jHKxJY28PKoWCgZE/w7k6klb6fE1bc484R4nEKVBMMfuN1Lfz28PKos+OJWwY2IHwtQRYXck9NtvWhSICQT6fOhQV8b94eRFSp5qa4Vg2lkCoMxOtvIbn0FFPoSPO1A05qPI9SXAAud+gqHQFejUetSeH8OknkWKJGeRzZVUXJP99dhWt8teyKLDKJ8f/GZRm7BP8JevfbTtPhoPjQc77M+TnkkTGTIEw8d3Qtp2jropF90Um99rjrTPEeHouOlUWK586kG4swvuPM0XtA5xfHNkjOTDQ+7Gt8rZb94gb2tp0q19jPLcOKbENOgcRZMg1Auxa97b+7tQMRQCXMqrc7iwNzXbcE5bdEDEZFC3Zn7mUW1vfb1q05o5swnCo7AJ2hHcgjCh282P1F8zWJ83c/YrHkiV8sXSFLiMf5urn4/cKDueafaimHtHg2imbXM/eaNfhsHPw0rNONcy4jFtmnlaTwXZV/yrsKqyaFAcgqxwkncK+F7fDwqvWnVNrUFjhjv6fOhSMGb39PnQoH+WeLHDSs4/wCGyfDPYXH3VDPvXPjc/wB/GoiSb+dvyonmJoDmfMa6Dk7kDEcRY9mAkamzyvfKD/KLe83kNvKmuSuU34hiRCndUDNK/wDIgNvvOwH/AIr0pwjg8eGhSGFQqILDxPix8STreg5rkv2aQ8OYyB2klK5cxAUKDqco8yN6q/a9zUsEAw6N/FmGoBt2cWt2Nti1rD1q85754j4dF0edweyiv/3v4IPz2FYVDBiOJYlnYs7ubu1vQAAbADp0oJ/JPJv0+ZmYmPDqSXOlyd8q9B5npV3xHnODhiy4fhd2d7CTEOQyqVvpGLWY6nXb41Scycf+jxnBYZrKNJ3X6zbGMMOgtr47Vx+agdxOKeR2eRmd2N2ZiWYnxJNNmgp1pRoEZaFqMtRZqBailqaSGoE0E/CLv6UKRgn39KFBXgVtfsz9lkSxdtjY1klkAKQuLiNCNCy9XI18has05H4BLisXGIkDCNklkzaKERgxBPnawHWvT1gbMP7BoIWB4PDhgRBDHEDbN2ahb22vbf8A91R87e0CPh8VyM8zg9lF49Mz22QHr1p/nrnaPh0GZrNM4Iiiv7xH1m8EHU+leduKcUkxMrzzMXdidTtpsFHQC9gKBeNxs2MxBeVi8sp7zHYDwA+qoGlhtXa8c4tHwzCLh4LHFSp35B/sY2HT/nPTwGtcVwbiSwFpSAz/AOzU7X6M3kPzqsxOJaRmdyWZiSxO5J60DZorUV6F6BV6DPRUgtQLtRgUm9GpoFig1GBQNBIwTb+nzoUWD6+nzoUHo/kPkdOHQZR3pnytM/iwHur4KLm331Y8zcxx4DDPNJqF0RAQDI591B/egBNS+L8Vhw8TSzusca2JLG1yNQAN2PkK8+8984NxLE5hmWCPSFDuB9aRhtmIv8ALUFTxzi82OneeU3ZtgL5UUBsqKOgFvK+/WqnGSa2GwvtbXz0J6AdTVhJII18xa+x2y9Re2qMNxvVLK+t/70oDZ6K9JXWlUBXpaiiy0YoDK0m1G1FmoE3pxabJo1egdvRk9aIG9Jc0EjAn3vT50dDBDf0+dCgtuYOaMRjpe0nfNa4RBpHH5Kt9PidT1NNYOABczbdbegNiFa3dlv092qxJRbfW/wAPXcedSMVjAVyj+9D5nowHp5UEXHYgu1zvub+O/iepNQzTrC9EFoCQUu1qTSs1AVqF6O9JNAomkWpa0DQIApQFAUpTQGBaksKW1JtQSsF19PnQp3ArofT50dBTMaUjUilKKB4UVEKMigBNFR2orUB2oA0CKFA4BSTRKaJ6AXpyMXpoU9GKBMlKjoEUpUtQTMGN/T50KLCnf0oUGhD9nfEfa4fwpP1Uofs84j7XD+E/6q2fF8VjiaJHcK0z5Iwb958pfLptop3t0G5osDxWOXPka5R3RgdDmjbI1h1F+tBjQ/Z6n+1w/hP+qj/d7xH2uH8J/wBVbYMQt7Zlub2AIubb2HlQ+kr/ADLuB7w3Ow+J8KDEh+z1iPtcP4T/AKqP93vEfa4fwn/VWyY3i8UJUSOELLI4ve2WIBnJa1lsCN6dgxiuFIPvKHAYFGym2pRrMN+ooMXP7Pk/2uH8J/1UX7vc/wBrh/Cf9VbJxHi0cMTyuwCRo7tbU2RSzWA94gA6Clx49Tc3K5XKHOCl2Bt3cwGYX2I0PSgxj93qf7XD+E/6qP8Ad7n+1w/hP+qts7UXtcXte19beNvCh2ote4trqNdt6DFB+z3N9ri/Cf8AVTi+wCb7VF+G/wCqtW/1lw/0X6X2q/R8uftLNtfL7ts183dy2vfS16dx/G44TGHLZpM2RUjllZsoDN3Y1Y6AjegyQ/s/zfaovwn/AFUo+wKb7VF+G/6q1/h/EUmTPGwZbspIuCGU2ZWU6qwOhBAIIqVQYynsHmH+9Rfhv+qjrZaFBynMfLM2JeR1kCNGifRBoR2qOs+eQlbqDJHGpy37qHxtUH/VOcmS6QozYjEz9qshLMk0UiLCe4CNXF+lkB327mhQcIOTp1fCCNYUjw4wpOQhSWQv9IuezLvfNpZlBzNm1tTX/wAfydiVyw9p/o/EYfNc/wD6XYNFJmy3sNe/uL6CtAoqDmuZ+WHxUmGZWC9h2jhjc2lshiJTaRMy95SRp52Ig4ngOMmxUUziFMliRG42bCyxOpbs87ntXBHeC5QNMwrs6FBn2K5DlGFMCRYdi+Ajw/ecqsWIXMZJgchLZyynNa94lvUybkuR5J2cRMrrjwgYk2bEmLsyQV0sIzc9L6XrtaFBwDck4grOGbM8kUgR+0UKGkwogyP/AAu0IDDTvWtY2uLV1PDIiI5IVhEUcf8ADj+qJLoC7hbaLnYi/WxPhe2oCg4STkab6PJAHj7Mw5lju1hjWi7JmJt/hXHaDT32LWuBVxxDAYhp4JVjjIgaZbGUqXSSJFD/AOGbHNmGXyGutdHQoKTgfDZYWkLBGOImlnlKsQIiVjSONAV7/dTVtNQTbXS6FHQFAdChQoP/2Q=="/>
          <p:cNvSpPr>
            <a:spLocks noChangeAspect="1" noChangeArrowheads="1"/>
          </p:cNvSpPr>
          <p:nvPr/>
        </p:nvSpPr>
        <p:spPr bwMode="auto">
          <a:xfrm>
            <a:off x="215900" y="-757238"/>
            <a:ext cx="1095375" cy="18859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3"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58985" y="3429000"/>
            <a:ext cx="1800225" cy="3108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512588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Graduated from </a:t>
            </a:r>
            <a:r>
              <a:rPr lang="en-US" dirty="0"/>
              <a:t>City College of New </a:t>
            </a:r>
            <a:r>
              <a:rPr lang="en-US" dirty="0" smtClean="0"/>
              <a:t>York </a:t>
            </a:r>
          </a:p>
          <a:p>
            <a:r>
              <a:rPr lang="en-US" dirty="0" smtClean="0"/>
              <a:t>1917 Cornell </a:t>
            </a:r>
            <a:r>
              <a:rPr lang="en-US" dirty="0"/>
              <a:t>Medical </a:t>
            </a:r>
            <a:r>
              <a:rPr lang="en-US" dirty="0" smtClean="0"/>
              <a:t>School</a:t>
            </a:r>
          </a:p>
          <a:p>
            <a:r>
              <a:rPr lang="en-US" dirty="0"/>
              <a:t>I</a:t>
            </a:r>
            <a:r>
              <a:rPr lang="en-US" dirty="0" smtClean="0"/>
              <a:t>nterned </a:t>
            </a:r>
            <a:r>
              <a:rPr lang="en-US" dirty="0"/>
              <a:t>at Mount Sinai </a:t>
            </a:r>
            <a:r>
              <a:rPr lang="en-US" dirty="0" smtClean="0"/>
              <a:t>Hospital</a:t>
            </a:r>
          </a:p>
          <a:p>
            <a:r>
              <a:rPr lang="en-US" dirty="0"/>
              <a:t>P</a:t>
            </a:r>
            <a:r>
              <a:rPr lang="en-US" dirty="0" smtClean="0"/>
              <a:t>sychiatric </a:t>
            </a:r>
            <a:r>
              <a:rPr lang="en-US" dirty="0"/>
              <a:t>residency at Manhattan State Hospital </a:t>
            </a:r>
            <a:endParaRPr lang="en-US" dirty="0" smtClean="0"/>
          </a:p>
          <a:p>
            <a:r>
              <a:rPr lang="en-US" dirty="0" smtClean="0"/>
              <a:t>Sigmund </a:t>
            </a:r>
            <a:r>
              <a:rPr lang="en-US" dirty="0"/>
              <a:t>Freud </a:t>
            </a:r>
            <a:r>
              <a:rPr lang="en-US" dirty="0" smtClean="0"/>
              <a:t>accepted him </a:t>
            </a:r>
            <a:r>
              <a:rPr lang="en-US" dirty="0"/>
              <a:t>as a </a:t>
            </a:r>
            <a:r>
              <a:rPr lang="en-US" dirty="0" smtClean="0"/>
              <a:t>student-patient from 1921 to 1922</a:t>
            </a:r>
          </a:p>
          <a:p>
            <a:r>
              <a:rPr lang="en-US" dirty="0" smtClean="0"/>
              <a:t>Freud recognized </a:t>
            </a:r>
            <a:r>
              <a:rPr lang="en-US" dirty="0" err="1" smtClean="0"/>
              <a:t>Kardiner</a:t>
            </a:r>
            <a:r>
              <a:rPr lang="en-US" dirty="0" smtClean="0"/>
              <a:t> as a knower </a:t>
            </a:r>
            <a:r>
              <a:rPr lang="en-US" dirty="0"/>
              <a:t>of </a:t>
            </a:r>
            <a:r>
              <a:rPr lang="en-US" dirty="0" smtClean="0"/>
              <a:t>people </a:t>
            </a:r>
          </a:p>
          <a:p>
            <a:r>
              <a:rPr lang="en-US" dirty="0" smtClean="0"/>
              <a:t>Worked </a:t>
            </a:r>
            <a:r>
              <a:rPr lang="en-US" dirty="0"/>
              <a:t>with </a:t>
            </a:r>
            <a:r>
              <a:rPr lang="en-US" dirty="0" err="1"/>
              <a:t>Frink</a:t>
            </a:r>
            <a:r>
              <a:rPr lang="en-US" dirty="0"/>
              <a:t> in </a:t>
            </a:r>
            <a:r>
              <a:rPr lang="en-US" dirty="0" smtClean="0"/>
              <a:t>1923</a:t>
            </a:r>
          </a:p>
          <a:p>
            <a:r>
              <a:rPr lang="en-US" dirty="0" smtClean="0"/>
              <a:t>Abraham </a:t>
            </a:r>
            <a:r>
              <a:rPr lang="en-US" dirty="0"/>
              <a:t>Arden Brill in </a:t>
            </a:r>
            <a:r>
              <a:rPr lang="en-US" dirty="0" smtClean="0"/>
              <a:t>1923</a:t>
            </a:r>
          </a:p>
          <a:p>
            <a:r>
              <a:rPr lang="en-US" dirty="0" smtClean="0"/>
              <a:t>Otto </a:t>
            </a:r>
            <a:r>
              <a:rPr lang="en-US" dirty="0"/>
              <a:t>Rank in </a:t>
            </a:r>
            <a:r>
              <a:rPr lang="en-US" dirty="0" smtClean="0"/>
              <a:t>1924</a:t>
            </a:r>
          </a:p>
          <a:p>
            <a:r>
              <a:rPr lang="en-US" dirty="0" smtClean="0"/>
              <a:t>Franz </a:t>
            </a:r>
            <a:r>
              <a:rPr lang="en-US" dirty="0"/>
              <a:t>Alexander in </a:t>
            </a:r>
            <a:r>
              <a:rPr lang="en-US" dirty="0" smtClean="0"/>
              <a:t>1927</a:t>
            </a:r>
            <a:endParaRPr lang="en-US" dirty="0"/>
          </a:p>
          <a:p>
            <a:endParaRPr lang="en-US" dirty="0"/>
          </a:p>
        </p:txBody>
      </p:sp>
      <p:sp>
        <p:nvSpPr>
          <p:cNvPr id="2" name="Title 1"/>
          <p:cNvSpPr>
            <a:spLocks noGrp="1"/>
          </p:cNvSpPr>
          <p:nvPr>
            <p:ph type="title"/>
          </p:nvPr>
        </p:nvSpPr>
        <p:spPr/>
        <p:txBody>
          <a:bodyPr/>
          <a:lstStyle/>
          <a:p>
            <a:r>
              <a:rPr lang="en-US" dirty="0" smtClean="0"/>
              <a:t>Adulthood</a:t>
            </a:r>
            <a:endParaRPr lang="en-US" dirty="0"/>
          </a:p>
        </p:txBody>
      </p:sp>
    </p:spTree>
    <p:extLst>
      <p:ext uri="{BB962C8B-B14F-4D97-AF65-F5344CB8AC3E}">
        <p14:creationId xmlns:p14="http://schemas.microsoft.com/office/powerpoint/2010/main" val="40908703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a:t>One of the founders in 1930 of the New York Psychoanalytic Institute</a:t>
            </a:r>
          </a:p>
          <a:p>
            <a:pPr lvl="1"/>
            <a:r>
              <a:rPr lang="en-US" dirty="0"/>
              <a:t>First psychoanalytical institute in the United </a:t>
            </a:r>
            <a:r>
              <a:rPr lang="en-US" dirty="0" smtClean="0"/>
              <a:t>States</a:t>
            </a:r>
          </a:p>
          <a:p>
            <a:pPr marL="342900" lvl="1" indent="-342900">
              <a:buFont typeface="Arial" pitchFamily="34" charset="0"/>
              <a:buChar char="•"/>
            </a:pPr>
            <a:r>
              <a:rPr lang="en-US" dirty="0" smtClean="0"/>
              <a:t>1941 left </a:t>
            </a:r>
            <a:r>
              <a:rPr lang="en-US" dirty="0"/>
              <a:t>New York Psychoanalytic Institute because of theoretical and political </a:t>
            </a:r>
            <a:r>
              <a:rPr lang="en-US" dirty="0" smtClean="0"/>
              <a:t>disputes</a:t>
            </a:r>
          </a:p>
          <a:p>
            <a:pPr marL="342900" lvl="1" indent="-342900">
              <a:buFont typeface="Arial" pitchFamily="34" charset="0"/>
              <a:buChar char="•"/>
            </a:pPr>
            <a:r>
              <a:rPr lang="en-US" dirty="0" smtClean="0"/>
              <a:t>1945 founded </a:t>
            </a:r>
            <a:r>
              <a:rPr lang="en-US" dirty="0"/>
              <a:t>the Columbia University Clinic for Psychoanalytic Training and Research, </a:t>
            </a:r>
            <a:endParaRPr lang="en-US" dirty="0" smtClean="0"/>
          </a:p>
          <a:p>
            <a:pPr marL="742950" lvl="2" indent="-342900"/>
            <a:r>
              <a:rPr lang="en-US" dirty="0"/>
              <a:t>F</a:t>
            </a:r>
            <a:r>
              <a:rPr lang="en-US" dirty="0" smtClean="0"/>
              <a:t>irst </a:t>
            </a:r>
            <a:r>
              <a:rPr lang="en-US" dirty="0"/>
              <a:t>psychoanalytic institute that was part of a university medical school. </a:t>
            </a:r>
            <a:endParaRPr lang="en-US" dirty="0" smtClean="0"/>
          </a:p>
          <a:p>
            <a:pPr marL="342900" lvl="1" indent="-342900">
              <a:buFont typeface="Arial" pitchFamily="34" charset="0"/>
              <a:buChar char="•"/>
            </a:pPr>
            <a:r>
              <a:rPr lang="en-US" dirty="0" err="1" smtClean="0"/>
              <a:t>Kardiner</a:t>
            </a:r>
            <a:r>
              <a:rPr lang="en-US" dirty="0" smtClean="0"/>
              <a:t> </a:t>
            </a:r>
            <a:r>
              <a:rPr lang="en-US" dirty="0"/>
              <a:t>was its Director from 1959 to </a:t>
            </a:r>
            <a:r>
              <a:rPr lang="en-US" dirty="0" smtClean="0"/>
              <a:t>1967</a:t>
            </a:r>
          </a:p>
          <a:p>
            <a:pPr marL="342900" lvl="1" indent="-342900">
              <a:buFont typeface="Arial" pitchFamily="34" charset="0"/>
              <a:buChar char="•"/>
            </a:pPr>
            <a:r>
              <a:rPr lang="en-US" dirty="0" smtClean="0"/>
              <a:t>Clinical </a:t>
            </a:r>
            <a:r>
              <a:rPr lang="en-US" dirty="0"/>
              <a:t>Professor of Psychiatry at Columbia University</a:t>
            </a:r>
            <a:r>
              <a:rPr lang="en-US" dirty="0" smtClean="0"/>
              <a:t>.</a:t>
            </a:r>
            <a:endParaRPr lang="en-US" dirty="0"/>
          </a:p>
        </p:txBody>
      </p:sp>
      <p:sp>
        <p:nvSpPr>
          <p:cNvPr id="2" name="Title 1"/>
          <p:cNvSpPr>
            <a:spLocks noGrp="1"/>
          </p:cNvSpPr>
          <p:nvPr>
            <p:ph type="title"/>
          </p:nvPr>
        </p:nvSpPr>
        <p:spPr/>
        <p:txBody>
          <a:bodyPr/>
          <a:lstStyle/>
          <a:p>
            <a:r>
              <a:rPr lang="en-US" dirty="0" err="1" smtClean="0"/>
              <a:t>Cont</a:t>
            </a:r>
            <a:r>
              <a:rPr lang="en-US" dirty="0" smtClean="0"/>
              <a:t>…</a:t>
            </a:r>
            <a:endParaRPr lang="en-US" dirty="0"/>
          </a:p>
        </p:txBody>
      </p:sp>
    </p:spTree>
    <p:extLst>
      <p:ext uri="{BB962C8B-B14F-4D97-AF65-F5344CB8AC3E}">
        <p14:creationId xmlns:p14="http://schemas.microsoft.com/office/powerpoint/2010/main" val="15460613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Was part of the Basic and Modal Personality approach </a:t>
            </a:r>
          </a:p>
        </p:txBody>
      </p:sp>
      <p:sp>
        <p:nvSpPr>
          <p:cNvPr id="2" name="Title 1"/>
          <p:cNvSpPr>
            <a:spLocks noGrp="1"/>
          </p:cNvSpPr>
          <p:nvPr>
            <p:ph type="title"/>
          </p:nvPr>
        </p:nvSpPr>
        <p:spPr/>
        <p:txBody>
          <a:bodyPr/>
          <a:lstStyle/>
          <a:p>
            <a:r>
              <a:rPr lang="en-US" dirty="0" smtClean="0"/>
              <a:t>Psychological Anthropology</a:t>
            </a:r>
            <a:endParaRPr lang="en-US" dirty="0"/>
          </a:p>
        </p:txBody>
      </p:sp>
    </p:spTree>
    <p:extLst>
      <p:ext uri="{BB962C8B-B14F-4D97-AF65-F5344CB8AC3E}">
        <p14:creationId xmlns:p14="http://schemas.microsoft.com/office/powerpoint/2010/main" val="11496627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n-US" dirty="0" smtClean="0">
                <a:hlinkClick r:id="rId2"/>
              </a:rPr>
              <a:t>http://psychology.about.com/od/profilesofmajorthinkers/p/bio_erikson.htm</a:t>
            </a:r>
            <a:endParaRPr lang="en-US" dirty="0" smtClean="0"/>
          </a:p>
          <a:p>
            <a:r>
              <a:rPr lang="en-US" dirty="0" smtClean="0">
                <a:hlinkClick r:id="rId3"/>
              </a:rPr>
              <a:t>http://webspace.ship.edu/cgboer/fromm.html</a:t>
            </a:r>
            <a:endParaRPr lang="en-US" dirty="0" smtClean="0"/>
          </a:p>
          <a:p>
            <a:r>
              <a:rPr lang="en-US" dirty="0" smtClean="0">
                <a:hlinkClick r:id="rId4"/>
              </a:rPr>
              <a:t>http://www.answers.com/topic/harry-sullivan</a:t>
            </a:r>
            <a:endParaRPr lang="en-US" dirty="0" smtClean="0"/>
          </a:p>
          <a:p>
            <a:r>
              <a:rPr lang="en-US" dirty="0" smtClean="0">
                <a:hlinkClick r:id="rId5"/>
              </a:rPr>
              <a:t>http://www.answers.com/topic/kardiner-abram</a:t>
            </a:r>
            <a:endParaRPr lang="en-US" dirty="0" smtClean="0"/>
          </a:p>
          <a:p>
            <a:r>
              <a:rPr lang="en-US" dirty="0" smtClean="0">
                <a:hlinkClick r:id="rId6"/>
              </a:rPr>
              <a:t>http://webspace.ship.edu/cgboer/erikson.html</a:t>
            </a:r>
            <a:endParaRPr lang="en-US" dirty="0" smtClean="0"/>
          </a:p>
          <a:p>
            <a:r>
              <a:rPr lang="en-US" dirty="0" smtClean="0">
                <a:hlinkClick r:id="rId7"/>
              </a:rPr>
              <a:t>http://www.businessballs.com/erik_erikson_psychosocial_theory.htm</a:t>
            </a:r>
            <a:endParaRPr lang="en-US" dirty="0" smtClean="0"/>
          </a:p>
          <a:p>
            <a:r>
              <a:rPr lang="en-US" dirty="0" smtClean="0">
                <a:hlinkClick r:id="rId8"/>
              </a:rPr>
              <a:t>http://www.infed.org/thinkers/fromm.htm</a:t>
            </a:r>
            <a:endParaRPr lang="en-US" dirty="0" smtClean="0"/>
          </a:p>
          <a:p>
            <a:r>
              <a:rPr lang="en-US" dirty="0" smtClean="0">
                <a:hlinkClick r:id="rId9"/>
              </a:rPr>
              <a:t>http://www.theglaringfacts.com/psychology/erich-fromm-humanistic-psychoanalysis/</a:t>
            </a:r>
            <a:endParaRPr lang="en-US" dirty="0" smtClean="0"/>
          </a:p>
          <a:p>
            <a:r>
              <a:rPr lang="en-US" dirty="0" smtClean="0">
                <a:hlinkClick r:id="rId10"/>
              </a:rPr>
              <a:t>http://allpsych.com/personalitysynopsis/stack_sullivan.html</a:t>
            </a:r>
            <a:endParaRPr lang="en-US" dirty="0" smtClean="0"/>
          </a:p>
          <a:p>
            <a:r>
              <a:rPr lang="en-US" dirty="0" smtClean="0">
                <a:hlinkClick r:id="rId11"/>
              </a:rPr>
              <a:t>http://www.theglaringfacts.com/psychology/sullivan-interpersonal-theory/</a:t>
            </a:r>
            <a:endParaRPr lang="en-US" dirty="0" smtClean="0"/>
          </a:p>
          <a:p>
            <a:r>
              <a:rPr lang="en-US" smtClean="0">
                <a:hlinkClick r:id="rId12"/>
              </a:rPr>
              <a:t>http://www.jewishvirtuallibrary.org/jsource/judaica/ejud_0002_0011_0_10749.html</a:t>
            </a:r>
            <a:endParaRPr lang="en-US" smtClean="0"/>
          </a:p>
          <a:p>
            <a:endParaRPr lang="en-US" dirty="0" smtClean="0"/>
          </a:p>
          <a:p>
            <a:endParaRPr lang="en-US" dirty="0"/>
          </a:p>
        </p:txBody>
      </p:sp>
      <p:sp>
        <p:nvSpPr>
          <p:cNvPr id="2" name="Title 1"/>
          <p:cNvSpPr>
            <a:spLocks noGrp="1"/>
          </p:cNvSpPr>
          <p:nvPr>
            <p:ph type="title"/>
          </p:nvPr>
        </p:nvSpPr>
        <p:spPr/>
        <p:txBody>
          <a:bodyPr/>
          <a:lstStyle/>
          <a:p>
            <a:r>
              <a:rPr lang="en-US" dirty="0" smtClean="0"/>
              <a:t>References</a:t>
            </a:r>
            <a:endParaRPr lang="en-US" dirty="0"/>
          </a:p>
        </p:txBody>
      </p:sp>
    </p:spTree>
    <p:extLst>
      <p:ext uri="{BB962C8B-B14F-4D97-AF65-F5344CB8AC3E}">
        <p14:creationId xmlns:p14="http://schemas.microsoft.com/office/powerpoint/2010/main" val="42874784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Questioned who he was after learning Dr. Theodore </a:t>
            </a:r>
            <a:r>
              <a:rPr lang="en-US" dirty="0" err="1" smtClean="0"/>
              <a:t>Homberger</a:t>
            </a:r>
            <a:r>
              <a:rPr lang="en-US" dirty="0" smtClean="0"/>
              <a:t> was not his real father</a:t>
            </a:r>
          </a:p>
          <a:p>
            <a:r>
              <a:rPr lang="en-US" dirty="0" smtClean="0"/>
              <a:t>Teased in temple school for being Nordic</a:t>
            </a:r>
          </a:p>
          <a:p>
            <a:r>
              <a:rPr lang="en-US" dirty="0" smtClean="0"/>
              <a:t>Rejected from grammar school for being Jewish</a:t>
            </a:r>
          </a:p>
          <a:p>
            <a:r>
              <a:rPr lang="en-US" dirty="0" smtClean="0"/>
              <a:t>Struggles in school started his interest in identity</a:t>
            </a:r>
          </a:p>
          <a:p>
            <a:endParaRPr lang="en-US" dirty="0"/>
          </a:p>
        </p:txBody>
      </p:sp>
      <p:sp>
        <p:nvSpPr>
          <p:cNvPr id="2" name="Title 1"/>
          <p:cNvSpPr>
            <a:spLocks noGrp="1"/>
          </p:cNvSpPr>
          <p:nvPr>
            <p:ph type="title"/>
          </p:nvPr>
        </p:nvSpPr>
        <p:spPr/>
        <p:txBody>
          <a:bodyPr/>
          <a:lstStyle/>
          <a:p>
            <a:r>
              <a:rPr lang="en-US" dirty="0" smtClean="0"/>
              <a:t>Childhood</a:t>
            </a:r>
            <a:endParaRPr lang="en-US" dirty="0"/>
          </a:p>
        </p:txBody>
      </p:sp>
    </p:spTree>
    <p:extLst>
      <p:ext uri="{BB962C8B-B14F-4D97-AF65-F5344CB8AC3E}">
        <p14:creationId xmlns:p14="http://schemas.microsoft.com/office/powerpoint/2010/main" val="33531646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Wanted to become an artist</a:t>
            </a:r>
          </a:p>
          <a:p>
            <a:r>
              <a:rPr lang="en-US" dirty="0" smtClean="0"/>
              <a:t>Didn’t even have a Bachelor’s Degree</a:t>
            </a:r>
          </a:p>
          <a:p>
            <a:r>
              <a:rPr lang="en-US" dirty="0" smtClean="0"/>
              <a:t>Received a certificate from Montessori Education and the Vienna Psychoanalytic Society</a:t>
            </a:r>
          </a:p>
          <a:p>
            <a:r>
              <a:rPr lang="en-US" dirty="0"/>
              <a:t>Met Joan </a:t>
            </a:r>
            <a:r>
              <a:rPr lang="en-US" dirty="0" err="1"/>
              <a:t>Serson</a:t>
            </a:r>
            <a:r>
              <a:rPr lang="en-US" dirty="0"/>
              <a:t> and had 3 children</a:t>
            </a:r>
          </a:p>
          <a:p>
            <a:r>
              <a:rPr lang="en-US" dirty="0"/>
              <a:t>Fled Europe to United </a:t>
            </a:r>
            <a:r>
              <a:rPr lang="en-US" dirty="0" smtClean="0"/>
              <a:t>States</a:t>
            </a:r>
          </a:p>
          <a:p>
            <a:endParaRPr lang="en-US" dirty="0"/>
          </a:p>
        </p:txBody>
      </p:sp>
      <p:sp>
        <p:nvSpPr>
          <p:cNvPr id="2" name="Title 1"/>
          <p:cNvSpPr>
            <a:spLocks noGrp="1"/>
          </p:cNvSpPr>
          <p:nvPr>
            <p:ph type="title"/>
          </p:nvPr>
        </p:nvSpPr>
        <p:spPr/>
        <p:txBody>
          <a:bodyPr/>
          <a:lstStyle/>
          <a:p>
            <a:r>
              <a:rPr lang="en-US" dirty="0" smtClean="0"/>
              <a:t>Adulthood</a:t>
            </a:r>
            <a:endParaRPr lang="en-US" dirty="0"/>
          </a:p>
        </p:txBody>
      </p:sp>
      <p:pic>
        <p:nvPicPr>
          <p:cNvPr id="4" name="Picture 3" descr="http://webspace.ship.edu/cgboer/erikson2.jpg"/>
          <p:cNvPicPr/>
          <p:nvPr/>
        </p:nvPicPr>
        <p:blipFill>
          <a:blip r:embed="rId2">
            <a:extLst>
              <a:ext uri="{28A0092B-C50C-407E-A947-70E740481C1C}">
                <a14:useLocalDpi xmlns:a14="http://schemas.microsoft.com/office/drawing/2010/main" val="0"/>
              </a:ext>
            </a:extLst>
          </a:blip>
          <a:srcRect/>
          <a:stretch>
            <a:fillRect/>
          </a:stretch>
        </p:blipFill>
        <p:spPr bwMode="auto">
          <a:xfrm>
            <a:off x="7010400" y="4038600"/>
            <a:ext cx="1543050" cy="2257425"/>
          </a:xfrm>
          <a:prstGeom prst="rect">
            <a:avLst/>
          </a:prstGeom>
          <a:noFill/>
          <a:ln>
            <a:noFill/>
          </a:ln>
        </p:spPr>
      </p:pic>
    </p:spTree>
    <p:extLst>
      <p:ext uri="{BB962C8B-B14F-4D97-AF65-F5344CB8AC3E}">
        <p14:creationId xmlns:p14="http://schemas.microsoft.com/office/powerpoint/2010/main" val="9982366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Child Psychoanalysis at Harvard Medical </a:t>
            </a:r>
          </a:p>
          <a:p>
            <a:r>
              <a:rPr lang="en-US" dirty="0" smtClean="0"/>
              <a:t>Taught at Yale</a:t>
            </a:r>
          </a:p>
          <a:p>
            <a:r>
              <a:rPr lang="en-US" dirty="0" smtClean="0"/>
              <a:t>Taught at University of California</a:t>
            </a:r>
          </a:p>
          <a:p>
            <a:r>
              <a:rPr lang="en-US" dirty="0" smtClean="0"/>
              <a:t>Taught at a clinic in Massachusetts</a:t>
            </a:r>
          </a:p>
          <a:p>
            <a:r>
              <a:rPr lang="en-US" dirty="0" smtClean="0"/>
              <a:t>Wrote Analysis of Hitler &amp; Gandhi </a:t>
            </a:r>
          </a:p>
          <a:p>
            <a:pPr lvl="1"/>
            <a:r>
              <a:rPr lang="en-US" dirty="0" smtClean="0"/>
              <a:t>Won the Pulitzer Prize &amp; National Book Award</a:t>
            </a:r>
          </a:p>
          <a:p>
            <a:r>
              <a:rPr lang="en-US" dirty="0" smtClean="0"/>
              <a:t>Famous for studies on modern life in Lakota &amp; Yurok</a:t>
            </a:r>
          </a:p>
          <a:p>
            <a:pPr lvl="1"/>
            <a:r>
              <a:rPr lang="en-US" dirty="0" smtClean="0"/>
              <a:t>Wrote Childhood &amp; Society</a:t>
            </a:r>
          </a:p>
          <a:p>
            <a:pPr lvl="1"/>
            <a:endParaRPr lang="en-US" dirty="0"/>
          </a:p>
        </p:txBody>
      </p:sp>
      <p:sp>
        <p:nvSpPr>
          <p:cNvPr id="2" name="Title 1"/>
          <p:cNvSpPr>
            <a:spLocks noGrp="1"/>
          </p:cNvSpPr>
          <p:nvPr>
            <p:ph type="title"/>
          </p:nvPr>
        </p:nvSpPr>
        <p:spPr/>
        <p:txBody>
          <a:bodyPr/>
          <a:lstStyle/>
          <a:p>
            <a:r>
              <a:rPr lang="en-US" dirty="0" smtClean="0"/>
              <a:t>Career</a:t>
            </a:r>
            <a:endParaRPr lang="en-US" dirty="0"/>
          </a:p>
        </p:txBody>
      </p:sp>
    </p:spTree>
    <p:extLst>
      <p:ext uri="{BB962C8B-B14F-4D97-AF65-F5344CB8AC3E}">
        <p14:creationId xmlns:p14="http://schemas.microsoft.com/office/powerpoint/2010/main" val="29058565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Based his theory on Freudian Theory but with more society and culture bases</a:t>
            </a:r>
          </a:p>
          <a:p>
            <a:r>
              <a:rPr lang="en-US" dirty="0" smtClean="0"/>
              <a:t>Erikson’s Psychosocial Crisis Stages</a:t>
            </a:r>
          </a:p>
          <a:p>
            <a:pPr lvl="1"/>
            <a:r>
              <a:rPr lang="en-US" dirty="0" smtClean="0"/>
              <a:t>1. Trust Vs. Mistrust (Infant)</a:t>
            </a:r>
          </a:p>
          <a:p>
            <a:pPr lvl="2"/>
            <a:r>
              <a:rPr lang="en-US" dirty="0" smtClean="0"/>
              <a:t>Issues = Feeding, comforting, teething, sleeping</a:t>
            </a:r>
          </a:p>
          <a:p>
            <a:pPr lvl="2"/>
            <a:r>
              <a:rPr lang="en-US" dirty="0" smtClean="0"/>
              <a:t>Positive = Hope and Drive</a:t>
            </a:r>
          </a:p>
          <a:p>
            <a:pPr lvl="2"/>
            <a:r>
              <a:rPr lang="en-US" dirty="0" smtClean="0"/>
              <a:t>Negative = Withdrawal</a:t>
            </a:r>
          </a:p>
          <a:p>
            <a:pPr lvl="1"/>
            <a:r>
              <a:rPr lang="en-US" dirty="0" smtClean="0"/>
              <a:t>2. Autonomy Vs. Shame &amp; Doubt (Toddler)</a:t>
            </a:r>
          </a:p>
          <a:p>
            <a:pPr lvl="2"/>
            <a:r>
              <a:rPr lang="en-US" dirty="0" smtClean="0"/>
              <a:t>Issues = Bodily functions, toilet training, muscle control, walking</a:t>
            </a:r>
          </a:p>
          <a:p>
            <a:pPr lvl="2"/>
            <a:r>
              <a:rPr lang="en-US" dirty="0" smtClean="0"/>
              <a:t>Positive = Will power &amp; self-control</a:t>
            </a:r>
          </a:p>
          <a:p>
            <a:pPr lvl="2"/>
            <a:r>
              <a:rPr lang="en-US" dirty="0" smtClean="0"/>
              <a:t>Negative = Compulsion</a:t>
            </a:r>
          </a:p>
        </p:txBody>
      </p:sp>
      <p:sp>
        <p:nvSpPr>
          <p:cNvPr id="2" name="Title 1"/>
          <p:cNvSpPr>
            <a:spLocks noGrp="1"/>
          </p:cNvSpPr>
          <p:nvPr>
            <p:ph type="title"/>
          </p:nvPr>
        </p:nvSpPr>
        <p:spPr/>
        <p:txBody>
          <a:bodyPr/>
          <a:lstStyle/>
          <a:p>
            <a:r>
              <a:rPr lang="en-US" dirty="0" smtClean="0"/>
              <a:t>Psychological Theory</a:t>
            </a:r>
            <a:endParaRPr lang="en-US" dirty="0"/>
          </a:p>
        </p:txBody>
      </p:sp>
    </p:spTree>
    <p:extLst>
      <p:ext uri="{BB962C8B-B14F-4D97-AF65-F5344CB8AC3E}">
        <p14:creationId xmlns:p14="http://schemas.microsoft.com/office/powerpoint/2010/main" val="25603850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r>
              <a:rPr lang="en-US" dirty="0"/>
              <a:t>3. Initiative Vs. Guilt (Preschool</a:t>
            </a:r>
            <a:r>
              <a:rPr lang="en-US" dirty="0" smtClean="0"/>
              <a:t>)</a:t>
            </a:r>
          </a:p>
          <a:p>
            <a:pPr lvl="2"/>
            <a:r>
              <a:rPr lang="en-US" dirty="0" smtClean="0"/>
              <a:t>Issues = Exploration &amp; discovery, adventure &amp; play</a:t>
            </a:r>
          </a:p>
          <a:p>
            <a:pPr lvl="2"/>
            <a:r>
              <a:rPr lang="en-US" dirty="0" smtClean="0"/>
              <a:t>Positive = Purpose &amp; direction</a:t>
            </a:r>
          </a:p>
          <a:p>
            <a:pPr lvl="2"/>
            <a:r>
              <a:rPr lang="en-US" dirty="0" smtClean="0"/>
              <a:t>Negative = Inhibition</a:t>
            </a:r>
            <a:endParaRPr lang="en-US" dirty="0"/>
          </a:p>
          <a:p>
            <a:pPr lvl="1"/>
            <a:r>
              <a:rPr lang="en-US" dirty="0"/>
              <a:t>4. Industry Vs. Inferiority (Schoolchild</a:t>
            </a:r>
            <a:r>
              <a:rPr lang="en-US" dirty="0" smtClean="0"/>
              <a:t>)</a:t>
            </a:r>
          </a:p>
          <a:p>
            <a:pPr lvl="2"/>
            <a:r>
              <a:rPr lang="en-US" dirty="0" smtClean="0"/>
              <a:t>Issues = Achievement &amp; accomplishment</a:t>
            </a:r>
          </a:p>
          <a:p>
            <a:pPr lvl="2"/>
            <a:r>
              <a:rPr lang="en-US" dirty="0" smtClean="0"/>
              <a:t>Positive = Competency &amp; methodology </a:t>
            </a:r>
          </a:p>
          <a:p>
            <a:pPr lvl="2"/>
            <a:r>
              <a:rPr lang="en-US" dirty="0" smtClean="0"/>
              <a:t>Negative = Inertia</a:t>
            </a:r>
            <a:endParaRPr lang="en-US" dirty="0"/>
          </a:p>
          <a:p>
            <a:endParaRPr lang="en-US" dirty="0"/>
          </a:p>
        </p:txBody>
      </p:sp>
      <p:sp>
        <p:nvSpPr>
          <p:cNvPr id="2" name="Title 1"/>
          <p:cNvSpPr>
            <a:spLocks noGrp="1"/>
          </p:cNvSpPr>
          <p:nvPr>
            <p:ph type="title"/>
          </p:nvPr>
        </p:nvSpPr>
        <p:spPr/>
        <p:txBody>
          <a:bodyPr/>
          <a:lstStyle/>
          <a:p>
            <a:r>
              <a:rPr lang="en-US" dirty="0" err="1" smtClean="0"/>
              <a:t>Cont</a:t>
            </a:r>
            <a:r>
              <a:rPr lang="en-US" dirty="0" smtClean="0"/>
              <a:t>…</a:t>
            </a:r>
            <a:endParaRPr lang="en-US" dirty="0"/>
          </a:p>
        </p:txBody>
      </p:sp>
    </p:spTree>
    <p:extLst>
      <p:ext uri="{BB962C8B-B14F-4D97-AF65-F5344CB8AC3E}">
        <p14:creationId xmlns:p14="http://schemas.microsoft.com/office/powerpoint/2010/main" val="33690056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1"/>
            <a:r>
              <a:rPr lang="en-US" dirty="0" smtClean="0"/>
              <a:t>5</a:t>
            </a:r>
            <a:r>
              <a:rPr lang="en-US" dirty="0"/>
              <a:t>. Identity Vs. Role Confusion </a:t>
            </a:r>
            <a:r>
              <a:rPr lang="en-US" dirty="0" smtClean="0"/>
              <a:t>(Adolescent)</a:t>
            </a:r>
          </a:p>
          <a:p>
            <a:pPr lvl="2"/>
            <a:r>
              <a:rPr lang="en-US" dirty="0" smtClean="0"/>
              <a:t>Issues = Identity &amp; direction, becoming a grown-up</a:t>
            </a:r>
          </a:p>
          <a:p>
            <a:pPr lvl="2"/>
            <a:r>
              <a:rPr lang="en-US" dirty="0" smtClean="0"/>
              <a:t>Positive = Fidelity &amp; devotion</a:t>
            </a:r>
          </a:p>
          <a:p>
            <a:pPr lvl="2"/>
            <a:r>
              <a:rPr lang="en-US" dirty="0" smtClean="0"/>
              <a:t>Negative = Fanaticism, repudiation</a:t>
            </a:r>
            <a:endParaRPr lang="en-US" dirty="0"/>
          </a:p>
          <a:p>
            <a:pPr lvl="1"/>
            <a:r>
              <a:rPr lang="en-US" dirty="0"/>
              <a:t>6. Intimacy Vs. </a:t>
            </a:r>
            <a:r>
              <a:rPr lang="en-US" dirty="0" smtClean="0"/>
              <a:t>Isolation (Young Adult)</a:t>
            </a:r>
          </a:p>
          <a:p>
            <a:pPr lvl="2"/>
            <a:r>
              <a:rPr lang="en-US" dirty="0" smtClean="0"/>
              <a:t>Issues = Intimate relationships, work, social life</a:t>
            </a:r>
          </a:p>
          <a:p>
            <a:pPr lvl="2"/>
            <a:r>
              <a:rPr lang="en-US" dirty="0" smtClean="0"/>
              <a:t>Positive = Love &amp; affiliation</a:t>
            </a:r>
          </a:p>
          <a:p>
            <a:pPr lvl="2"/>
            <a:r>
              <a:rPr lang="en-US" dirty="0" smtClean="0"/>
              <a:t>Negative = Promiscuity, Exclusivity</a:t>
            </a:r>
            <a:endParaRPr lang="en-US" dirty="0"/>
          </a:p>
          <a:p>
            <a:pPr marL="0" indent="0">
              <a:buNone/>
            </a:pPr>
            <a:endParaRPr lang="en-US" dirty="0"/>
          </a:p>
        </p:txBody>
      </p:sp>
      <p:sp>
        <p:nvSpPr>
          <p:cNvPr id="2" name="Title 1"/>
          <p:cNvSpPr>
            <a:spLocks noGrp="1"/>
          </p:cNvSpPr>
          <p:nvPr>
            <p:ph type="title"/>
          </p:nvPr>
        </p:nvSpPr>
        <p:spPr/>
        <p:txBody>
          <a:bodyPr/>
          <a:lstStyle/>
          <a:p>
            <a:r>
              <a:rPr lang="en-US" dirty="0" smtClean="0"/>
              <a:t>Cont…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r>
              <a:rPr lang="en-US" dirty="0"/>
              <a:t>7. </a:t>
            </a:r>
            <a:r>
              <a:rPr lang="en-US" dirty="0" err="1"/>
              <a:t>Generativity</a:t>
            </a:r>
            <a:r>
              <a:rPr lang="en-US" dirty="0"/>
              <a:t> Vs. Stagnation (Mid-Adult</a:t>
            </a:r>
            <a:r>
              <a:rPr lang="en-US" dirty="0" smtClean="0"/>
              <a:t>)</a:t>
            </a:r>
          </a:p>
          <a:p>
            <a:pPr lvl="2"/>
            <a:r>
              <a:rPr lang="en-US" dirty="0" smtClean="0"/>
              <a:t>Issues = “giving back”, helping, contributing</a:t>
            </a:r>
          </a:p>
          <a:p>
            <a:pPr lvl="2"/>
            <a:r>
              <a:rPr lang="en-US" dirty="0" smtClean="0"/>
              <a:t>Positive = Care &amp; production</a:t>
            </a:r>
          </a:p>
          <a:p>
            <a:pPr lvl="2"/>
            <a:r>
              <a:rPr lang="en-US" dirty="0" smtClean="0"/>
              <a:t>Negative = Overextension, </a:t>
            </a:r>
            <a:r>
              <a:rPr lang="en-US" dirty="0" err="1" smtClean="0"/>
              <a:t>rejectivity</a:t>
            </a:r>
            <a:endParaRPr lang="en-US" dirty="0"/>
          </a:p>
          <a:p>
            <a:pPr lvl="1"/>
            <a:r>
              <a:rPr lang="en-US" dirty="0"/>
              <a:t>8. Integrity Vs. Despair (Late Adult</a:t>
            </a:r>
            <a:r>
              <a:rPr lang="en-US" dirty="0" smtClean="0"/>
              <a:t>)</a:t>
            </a:r>
          </a:p>
          <a:p>
            <a:pPr lvl="2"/>
            <a:r>
              <a:rPr lang="en-US" dirty="0" smtClean="0"/>
              <a:t>Issues = Meaning &amp; purpose, life achievements</a:t>
            </a:r>
          </a:p>
          <a:p>
            <a:pPr lvl="2"/>
            <a:r>
              <a:rPr lang="en-US" dirty="0" smtClean="0"/>
              <a:t>Positive = Wisdom</a:t>
            </a:r>
          </a:p>
          <a:p>
            <a:pPr lvl="2"/>
            <a:r>
              <a:rPr lang="en-US" dirty="0" smtClean="0"/>
              <a:t>Negative = Disdain</a:t>
            </a:r>
            <a:endParaRPr lang="en-US" dirty="0"/>
          </a:p>
          <a:p>
            <a:endParaRPr lang="en-US" dirty="0"/>
          </a:p>
        </p:txBody>
      </p:sp>
      <p:sp>
        <p:nvSpPr>
          <p:cNvPr id="2" name="Title 1"/>
          <p:cNvSpPr>
            <a:spLocks noGrp="1"/>
          </p:cNvSpPr>
          <p:nvPr>
            <p:ph type="title"/>
          </p:nvPr>
        </p:nvSpPr>
        <p:spPr/>
        <p:txBody>
          <a:bodyPr/>
          <a:lstStyle/>
          <a:p>
            <a:r>
              <a:rPr lang="en-US" dirty="0" err="1" smtClean="0"/>
              <a:t>Cont</a:t>
            </a:r>
            <a:r>
              <a:rPr lang="en-US" dirty="0" smtClean="0"/>
              <a:t>…</a:t>
            </a:r>
            <a:endParaRPr lang="en-US" dirty="0"/>
          </a:p>
        </p:txBody>
      </p:sp>
    </p:spTree>
    <p:extLst>
      <p:ext uri="{BB962C8B-B14F-4D97-AF65-F5344CB8AC3E}">
        <p14:creationId xmlns:p14="http://schemas.microsoft.com/office/powerpoint/2010/main" val="41837944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375</TotalTime>
  <Words>1194</Words>
  <Application>Microsoft Office PowerPoint</Application>
  <PresentationFormat>On-screen Show (4:3)</PresentationFormat>
  <Paragraphs>231</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Hardcover</vt:lpstr>
      <vt:lpstr>Erikson, Fromm, Sullivan &amp; Kardiner</vt:lpstr>
      <vt:lpstr>Erik Erikson</vt:lpstr>
      <vt:lpstr>Childhood</vt:lpstr>
      <vt:lpstr>Adulthood</vt:lpstr>
      <vt:lpstr>Career</vt:lpstr>
      <vt:lpstr>Psychological Theory</vt:lpstr>
      <vt:lpstr>Cont…</vt:lpstr>
      <vt:lpstr>Cont…</vt:lpstr>
      <vt:lpstr>Cont…</vt:lpstr>
      <vt:lpstr>Little Facts</vt:lpstr>
      <vt:lpstr>Erich Fromm</vt:lpstr>
      <vt:lpstr>Childhood</vt:lpstr>
      <vt:lpstr>Adulthood</vt:lpstr>
      <vt:lpstr>Freud, Marx, &amp; Freedom Combined</vt:lpstr>
      <vt:lpstr>Human Needs</vt:lpstr>
      <vt:lpstr>Cont…</vt:lpstr>
      <vt:lpstr>Cont…</vt:lpstr>
      <vt:lpstr>Harry Sullivan</vt:lpstr>
      <vt:lpstr>Childhood</vt:lpstr>
      <vt:lpstr>Adulthood</vt:lpstr>
      <vt:lpstr>Developmental Epochs</vt:lpstr>
      <vt:lpstr>Cont…</vt:lpstr>
      <vt:lpstr>Abram Kardiner</vt:lpstr>
      <vt:lpstr>Adulthood</vt:lpstr>
      <vt:lpstr>Cont…</vt:lpstr>
      <vt:lpstr>Psychological Anthropology</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Erikson, Fromm, Sullivan &amp; Kardiner</dc:title>
  <dc:creator>Ferrell, Deanna</dc:creator>
  <cp:lastModifiedBy>efernandes</cp:lastModifiedBy>
  <cp:revision>43</cp:revision>
  <dcterms:created xsi:type="dcterms:W3CDTF">2012-02-20T15:11:26Z</dcterms:created>
  <dcterms:modified xsi:type="dcterms:W3CDTF">2012-02-21T18:38:42Z</dcterms:modified>
</cp:coreProperties>
</file>